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4" r:id="rId8"/>
    <p:sldId id="265" r:id="rId9"/>
    <p:sldId id="266" r:id="rId1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0233" autoAdjust="0"/>
  </p:normalViewPr>
  <p:slideViewPr>
    <p:cSldViewPr snapToGrid="0">
      <p:cViewPr varScale="1">
        <p:scale>
          <a:sx n="48" d="100"/>
          <a:sy n="48" d="100"/>
        </p:scale>
        <p:origin x="157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DF9A7F-4059-4A19-9837-536BD652C4EC}" type="datetimeFigureOut">
              <a:rPr lang="de-DE" smtClean="0"/>
              <a:t>16.11.2022</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9CB16A-5F17-4784-AAA0-703A1BA9E7EC}" type="slidenum">
              <a:rPr lang="de-DE" smtClean="0"/>
              <a:t>‹Nr.›</a:t>
            </a:fld>
            <a:endParaRPr lang="de-DE"/>
          </a:p>
        </p:txBody>
      </p:sp>
    </p:spTree>
    <p:extLst>
      <p:ext uri="{BB962C8B-B14F-4D97-AF65-F5344CB8AC3E}">
        <p14:creationId xmlns:p14="http://schemas.microsoft.com/office/powerpoint/2010/main" val="248488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Warum wird in Kalifornien auf Schnee gehofft? </a:t>
            </a:r>
            <a:br>
              <a:rPr lang="de-DE" dirty="0"/>
            </a:br>
            <a:endParaRPr lang="de-DE" dirty="0"/>
          </a:p>
          <a:p>
            <a:endParaRPr lang="de-DE" dirty="0"/>
          </a:p>
          <a:p>
            <a:r>
              <a:rPr lang="de-DE" dirty="0"/>
              <a:t>Kaliforniens Abhängigkeit vom Schnee und die Problematik im Klimawandel beschäftigt </a:t>
            </a:r>
          </a:p>
          <a:p>
            <a:endParaRPr lang="de-DE" dirty="0"/>
          </a:p>
          <a:p>
            <a:endParaRPr lang="de-DE" dirty="0"/>
          </a:p>
          <a:p>
            <a:endParaRPr lang="de-DE" dirty="0"/>
          </a:p>
        </p:txBody>
      </p:sp>
      <p:sp>
        <p:nvSpPr>
          <p:cNvPr id="4" name="Foliennummernplatzhalter 3"/>
          <p:cNvSpPr>
            <a:spLocks noGrp="1"/>
          </p:cNvSpPr>
          <p:nvPr>
            <p:ph type="sldNum" sz="quarter" idx="5"/>
          </p:nvPr>
        </p:nvSpPr>
        <p:spPr/>
        <p:txBody>
          <a:bodyPr/>
          <a:lstStyle/>
          <a:p>
            <a:fld id="{329CB16A-5F17-4784-AAA0-703A1BA9E7EC}" type="slidenum">
              <a:rPr lang="de-DE" smtClean="0"/>
              <a:t>1</a:t>
            </a:fld>
            <a:endParaRPr lang="de-DE"/>
          </a:p>
        </p:txBody>
      </p:sp>
    </p:spTree>
    <p:extLst>
      <p:ext uri="{BB962C8B-B14F-4D97-AF65-F5344CB8AC3E}">
        <p14:creationId xmlns:p14="http://schemas.microsoft.com/office/powerpoint/2010/main" val="3406561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Erst Klimafolgen definieren, </a:t>
            </a:r>
          </a:p>
          <a:p>
            <a:endParaRPr lang="de-DE" dirty="0"/>
          </a:p>
          <a:p>
            <a:r>
              <a:rPr lang="de-DE" dirty="0"/>
              <a:t>Dann schauen wir uns konkretes Beispiel an, und zwar eine bestimmte Problematik, die der KW in Kalifornien auslöst </a:t>
            </a:r>
          </a:p>
          <a:p>
            <a:endParaRPr lang="de-DE" dirty="0"/>
          </a:p>
          <a:p>
            <a:endParaRPr lang="de-DE" dirty="0"/>
          </a:p>
        </p:txBody>
      </p:sp>
      <p:sp>
        <p:nvSpPr>
          <p:cNvPr id="4" name="Foliennummernplatzhalter 3"/>
          <p:cNvSpPr>
            <a:spLocks noGrp="1"/>
          </p:cNvSpPr>
          <p:nvPr>
            <p:ph type="sldNum" sz="quarter" idx="5"/>
          </p:nvPr>
        </p:nvSpPr>
        <p:spPr/>
        <p:txBody>
          <a:bodyPr/>
          <a:lstStyle/>
          <a:p>
            <a:fld id="{329CB16A-5F17-4784-AAA0-703A1BA9E7EC}" type="slidenum">
              <a:rPr lang="de-DE" smtClean="0"/>
              <a:t>2</a:t>
            </a:fld>
            <a:endParaRPr lang="de-DE"/>
          </a:p>
        </p:txBody>
      </p:sp>
    </p:spTree>
    <p:extLst>
      <p:ext uri="{BB962C8B-B14F-4D97-AF65-F5344CB8AC3E}">
        <p14:creationId xmlns:p14="http://schemas.microsoft.com/office/powerpoint/2010/main" val="2926481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lvl="0" indent="0">
              <a:lnSpc>
                <a:spcPct val="107000"/>
              </a:lnSpc>
              <a:spcAft>
                <a:spcPts val="800"/>
              </a:spcAft>
              <a:buFont typeface="Calibri" panose="020F0502020204030204" pitchFamily="34" charset="0"/>
              <a:buNone/>
            </a:pPr>
            <a:r>
              <a:rPr lang="de-DE" sz="1200" i="1"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also die Auswirkungen des KW </a:t>
            </a:r>
          </a:p>
          <a:p>
            <a:pPr marL="0" lvl="0" indent="0">
              <a:lnSpc>
                <a:spcPct val="107000"/>
              </a:lnSpc>
              <a:spcAft>
                <a:spcPts val="800"/>
              </a:spcAft>
              <a:buFont typeface="Calibri" panose="020F0502020204030204" pitchFamily="34" charset="0"/>
              <a:buNone/>
            </a:pPr>
            <a:endParaRPr lang="de-DE" sz="1200" i="1"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Font typeface="Calibri" panose="020F0502020204030204" pitchFamily="34" charset="0"/>
              <a:buNone/>
            </a:pPr>
            <a:r>
              <a:rPr lang="de-DE" sz="1200" i="1"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Gelernt, dass wir in den USA Vielzahl von Klimawandelfolgen, dabei vor allem wichtig, auf die regional unterschiedliche Ausprägung zu achten </a:t>
            </a:r>
          </a:p>
          <a:p>
            <a:pPr marL="0" lvl="0" indent="0">
              <a:lnSpc>
                <a:spcPct val="107000"/>
              </a:lnSpc>
              <a:spcAft>
                <a:spcPts val="800"/>
              </a:spcAft>
              <a:buFont typeface="Calibri" panose="020F0502020204030204" pitchFamily="34" charset="0"/>
              <a:buNone/>
            </a:pPr>
            <a:endParaRPr lang="de-DE" sz="1200" i="1" dirty="0">
              <a:solidFill>
                <a:srgbClr val="7030A0"/>
              </a:solidFill>
              <a:effectLst/>
              <a:latin typeface="Calibri" panose="020F0502020204030204" pitchFamily="34" charset="0"/>
              <a:cs typeface="Times New Roman" panose="02020603050405020304" pitchFamily="18" charset="0"/>
            </a:endParaRPr>
          </a:p>
          <a:p>
            <a:pPr marL="0" lvl="0" indent="0">
              <a:lnSpc>
                <a:spcPct val="107000"/>
              </a:lnSpc>
              <a:spcAft>
                <a:spcPts val="800"/>
              </a:spcAft>
              <a:buFont typeface="Calibri" panose="020F0502020204030204" pitchFamily="34" charset="0"/>
              <a:buNone/>
            </a:pPr>
            <a:endParaRPr lang="de-DE" sz="1200" i="1" dirty="0">
              <a:solidFill>
                <a:srgbClr val="7030A0"/>
              </a:solidFill>
              <a:effectLst/>
              <a:latin typeface="Calibri" panose="020F0502020204030204" pitchFamily="34" charset="0"/>
              <a:cs typeface="Times New Roman" panose="02020603050405020304" pitchFamily="18" charset="0"/>
            </a:endParaRPr>
          </a:p>
          <a:p>
            <a:pPr marL="0" lvl="0" indent="0">
              <a:lnSpc>
                <a:spcPct val="107000"/>
              </a:lnSpc>
              <a:spcAft>
                <a:spcPts val="800"/>
              </a:spcAft>
              <a:buFont typeface="Calibri" panose="020F0502020204030204" pitchFamily="34" charset="0"/>
              <a:buNone/>
            </a:pPr>
            <a:endParaRPr lang="de-DE" dirty="0"/>
          </a:p>
        </p:txBody>
      </p:sp>
      <p:sp>
        <p:nvSpPr>
          <p:cNvPr id="4" name="Foliennummernplatzhalter 3"/>
          <p:cNvSpPr>
            <a:spLocks noGrp="1"/>
          </p:cNvSpPr>
          <p:nvPr>
            <p:ph type="sldNum" sz="quarter" idx="5"/>
          </p:nvPr>
        </p:nvSpPr>
        <p:spPr/>
        <p:txBody>
          <a:bodyPr/>
          <a:lstStyle/>
          <a:p>
            <a:fld id="{329CB16A-5F17-4784-AAA0-703A1BA9E7EC}" type="slidenum">
              <a:rPr lang="de-DE" smtClean="0"/>
              <a:t>3</a:t>
            </a:fld>
            <a:endParaRPr lang="de-DE"/>
          </a:p>
        </p:txBody>
      </p:sp>
    </p:spTree>
    <p:extLst>
      <p:ext uri="{BB962C8B-B14F-4D97-AF65-F5344CB8AC3E}">
        <p14:creationId xmlns:p14="http://schemas.microsoft.com/office/powerpoint/2010/main" val="3960170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Vielzahl von Klimawandelfolgen in Kalifornien </a:t>
            </a:r>
          </a:p>
          <a:p>
            <a:r>
              <a:rPr lang="de-DE" dirty="0"/>
              <a:t>Ein Beispiel ist das Abschmelzen der Gletscher: </a:t>
            </a:r>
          </a:p>
          <a:p>
            <a:r>
              <a:rPr lang="de-DE" dirty="0"/>
              <a:t>Doch die sind nicht nur für einen globalen Meeresspiegelanstieg verantwortlich (abgesehen von Alaska gibt es kein Bereich in Nordamerika, wo das Volumen der Gletscher so groß ist, dass es eine Auswirkung hätte) </a:t>
            </a:r>
          </a:p>
          <a:p>
            <a:r>
              <a:rPr lang="de-DE" dirty="0"/>
              <a:t>Sondern auch für die Hydrologie der jeweiligen Region </a:t>
            </a:r>
            <a:r>
              <a:rPr lang="de-DE" dirty="0">
                <a:sym typeface="Wingdings" panose="05000000000000000000" pitchFamily="2" charset="2"/>
              </a:rPr>
              <a:t> Als Wasserressource </a:t>
            </a:r>
          </a:p>
          <a:p>
            <a:r>
              <a:rPr lang="de-DE" dirty="0">
                <a:sym typeface="Wingdings" panose="05000000000000000000" pitchFamily="2" charset="2"/>
              </a:rPr>
              <a:t>Kalifornien </a:t>
            </a:r>
          </a:p>
          <a:p>
            <a:r>
              <a:rPr lang="de-DE" sz="1800" b="0" i="0" u="none" strike="noStrike" baseline="0" dirty="0">
                <a:solidFill>
                  <a:srgbClr val="000000"/>
                </a:solidFill>
                <a:latin typeface="Times New Roman" panose="02020603050405020304" pitchFamily="18" charset="0"/>
              </a:rPr>
              <a:t>Hat Gletscher in dem Hochgebirge Sierra Nevada </a:t>
            </a:r>
          </a:p>
          <a:p>
            <a:r>
              <a:rPr lang="de-DE" sz="1800" b="0" i="0" u="none" strike="noStrike" baseline="0" dirty="0">
                <a:solidFill>
                  <a:srgbClr val="000000"/>
                </a:solidFill>
                <a:latin typeface="Times New Roman" panose="02020603050405020304" pitchFamily="18" charset="0"/>
              </a:rPr>
              <a:t>Die zeigen starke Rückzugstendenzen, wobei der absolute Eisverlust wegen der geringen Gletschermasse eher klein ist. </a:t>
            </a:r>
            <a:endParaRPr lang="de-DE" dirty="0">
              <a:sym typeface="Wingdings" panose="05000000000000000000" pitchFamily="2" charset="2"/>
            </a:endParaRPr>
          </a:p>
          <a:p>
            <a:r>
              <a:rPr lang="de-DE" dirty="0">
                <a:sym typeface="Wingdings" panose="05000000000000000000" pitchFamily="2" charset="2"/>
              </a:rPr>
              <a:t>Entscheidend für den Wasserhaushalt sind die Schneedecken </a:t>
            </a:r>
          </a:p>
          <a:p>
            <a:r>
              <a:rPr lang="de-DE" dirty="0"/>
              <a:t>wichtige </a:t>
            </a:r>
            <a:r>
              <a:rPr lang="de-DE" dirty="0" err="1"/>
              <a:t>Wasserreservoires</a:t>
            </a:r>
            <a:endParaRPr lang="de-DE" dirty="0"/>
          </a:p>
          <a:p>
            <a:endParaRPr lang="de-DE" dirty="0"/>
          </a:p>
        </p:txBody>
      </p:sp>
      <p:sp>
        <p:nvSpPr>
          <p:cNvPr id="4" name="Foliennummernplatzhalter 3"/>
          <p:cNvSpPr>
            <a:spLocks noGrp="1"/>
          </p:cNvSpPr>
          <p:nvPr>
            <p:ph type="sldNum" sz="quarter" idx="5"/>
          </p:nvPr>
        </p:nvSpPr>
        <p:spPr/>
        <p:txBody>
          <a:bodyPr/>
          <a:lstStyle/>
          <a:p>
            <a:fld id="{329CB16A-5F17-4784-AAA0-703A1BA9E7EC}" type="slidenum">
              <a:rPr lang="de-DE" smtClean="0"/>
              <a:t>4</a:t>
            </a:fld>
            <a:endParaRPr lang="de-DE"/>
          </a:p>
        </p:txBody>
      </p:sp>
    </p:spTree>
    <p:extLst>
      <p:ext uri="{BB962C8B-B14F-4D97-AF65-F5344CB8AC3E}">
        <p14:creationId xmlns:p14="http://schemas.microsoft.com/office/powerpoint/2010/main" val="19039693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272727"/>
                </a:solidFill>
                <a:effectLst/>
              </a:rPr>
              <a:t>Im Sierra Nevada, dem Gebirge im Osten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272727"/>
                </a:solidFill>
                <a:effectLst/>
              </a:rPr>
              <a:t>Aus dem Gebirge kommt das Wasser, auf das das Ganze Land angewiesen ist </a:t>
            </a:r>
            <a:br>
              <a:rPr lang="de-DE" b="0" i="0" u="none" strike="noStrike" dirty="0">
                <a:solidFill>
                  <a:srgbClr val="272727"/>
                </a:solidFill>
                <a:effectLst/>
              </a:rPr>
            </a:br>
            <a:r>
              <a:rPr lang="de-DE" b="0" i="0" u="none" strike="noStrike" dirty="0">
                <a:solidFill>
                  <a:srgbClr val="272727"/>
                </a:solidFill>
                <a:effectLst/>
              </a:rPr>
              <a:t>70% des Abflusses des Sierra Nevada aus Schneeschmelze damit werden die künstlichen Wasserreservoire gefüllt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b="0" i="0" u="none" strike="noStrike" dirty="0">
              <a:solidFill>
                <a:srgbClr val="272727"/>
              </a:solidFill>
              <a:effectLst/>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272727"/>
                </a:solidFill>
                <a:effectLst/>
                <a:sym typeface="Wingdings" panose="05000000000000000000" pitchFamily="2" charset="2"/>
              </a:rPr>
              <a:t>Die Bevölkerung hat, um den Abfluss aus der Schneedecke abzufangen ein System von Kanälen und Staudämmen angelegt: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272727"/>
                </a:solidFill>
                <a:effectLst/>
                <a:sym typeface="Wingdings" panose="05000000000000000000" pitchFamily="2" charset="2"/>
              </a:rPr>
              <a:t>Prinzip: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272727"/>
                </a:solidFill>
                <a:effectLst/>
                <a:sym typeface="Wingdings" panose="05000000000000000000" pitchFamily="2" charset="2"/>
              </a:rPr>
              <a:t>Erstens Der Frühlingsabfluss aus Sierra (und auch südlichen Kaskadenkette) wird aufgefangen dann im Sommer und Herbst umzuverteilen</a:t>
            </a: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272727"/>
                </a:solidFill>
                <a:effectLst/>
                <a:sym typeface="Wingdings" panose="05000000000000000000" pitchFamily="2" charset="2"/>
              </a:rPr>
              <a:t>Zweitens im Winter Überschwemmungen vermeiden </a:t>
            </a:r>
            <a:endParaRPr lang="de-DE" sz="1200" dirty="0">
              <a:solidFill>
                <a:srgbClr val="1F386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de-DE" b="0" i="0" u="none" strike="noStrike" dirty="0">
              <a:solidFill>
                <a:srgbClr val="272727"/>
              </a:solidFill>
              <a:effectLst/>
            </a:endParaRPr>
          </a:p>
          <a:p>
            <a:pPr>
              <a:buFont typeface="Arial" panose="020B0604020202020204" pitchFamily="34" charset="0"/>
              <a:buNone/>
            </a:pPr>
            <a:r>
              <a:rPr lang="de-DE" b="0" i="0" u="none" strike="noStrike" dirty="0">
                <a:solidFill>
                  <a:srgbClr val="272727"/>
                </a:solidFill>
                <a:effectLst/>
              </a:rPr>
              <a:t>Trinkwasser für 40 Mio. Kalifornier + Energieerzeugung und für Landwirtschaft </a:t>
            </a: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de-DE" b="0" i="0" u="none" strike="noStrike" dirty="0">
              <a:solidFill>
                <a:srgbClr val="272727"/>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272727"/>
                </a:solidFill>
                <a:effectLst/>
              </a:rPr>
              <a:t>Starke Rückzugstrends der Schneedecke</a:t>
            </a: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272727"/>
                </a:solidFill>
                <a:effectLst/>
              </a:rPr>
              <a:t>Warum ist das so und was hat das für Auswirkungen?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b="0" i="0" u="none" strike="noStrike" dirty="0">
              <a:solidFill>
                <a:srgbClr val="272727"/>
              </a:solidFill>
              <a:effectLst/>
            </a:endParaRPr>
          </a:p>
        </p:txBody>
      </p:sp>
      <p:sp>
        <p:nvSpPr>
          <p:cNvPr id="4" name="Foliennummernplatzhalter 3"/>
          <p:cNvSpPr>
            <a:spLocks noGrp="1"/>
          </p:cNvSpPr>
          <p:nvPr>
            <p:ph type="sldNum" sz="quarter" idx="5"/>
          </p:nvPr>
        </p:nvSpPr>
        <p:spPr/>
        <p:txBody>
          <a:bodyPr/>
          <a:lstStyle/>
          <a:p>
            <a:fld id="{329CB16A-5F17-4784-AAA0-703A1BA9E7EC}" type="slidenum">
              <a:rPr lang="de-DE" smtClean="0"/>
              <a:t>5</a:t>
            </a:fld>
            <a:endParaRPr lang="de-DE"/>
          </a:p>
        </p:txBody>
      </p:sp>
    </p:spTree>
    <p:extLst>
      <p:ext uri="{BB962C8B-B14F-4D97-AF65-F5344CB8AC3E}">
        <p14:creationId xmlns:p14="http://schemas.microsoft.com/office/powerpoint/2010/main" val="35265484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Wieso nehmen die Schneedecken genau ab?</a:t>
            </a:r>
          </a:p>
          <a:p>
            <a:endParaRPr lang="de-DE" dirty="0"/>
          </a:p>
          <a:p>
            <a:r>
              <a:rPr lang="de-DE" dirty="0"/>
              <a:t>Klimawandel steigen die Temperaturen, atmosphärische Zirkulation verändert sich </a:t>
            </a:r>
          </a:p>
          <a:p>
            <a:pPr marL="171450" indent="-171450">
              <a:buFontTx/>
              <a:buChar char="-"/>
            </a:pPr>
            <a:r>
              <a:rPr lang="de-DE" dirty="0"/>
              <a:t>Schneefallgrenze nach oben </a:t>
            </a:r>
          </a:p>
          <a:p>
            <a:pPr marL="171450" indent="-171450">
              <a:buFontTx/>
              <a:buChar char="-"/>
            </a:pPr>
            <a:r>
              <a:rPr lang="de-DE" dirty="0"/>
              <a:t>Dürren treten auf, und </a:t>
            </a:r>
          </a:p>
          <a:p>
            <a:pPr marL="171450" indent="-171450">
              <a:buFontTx/>
              <a:buChar char="-"/>
            </a:pPr>
            <a:r>
              <a:rPr lang="de-DE" dirty="0"/>
              <a:t>der Niederschlag ändert sich</a:t>
            </a:r>
          </a:p>
          <a:p>
            <a:pPr marL="171450" indent="-171450">
              <a:buFontTx/>
              <a:buChar char="-"/>
            </a:pPr>
            <a:r>
              <a:rPr lang="de-DE" dirty="0"/>
              <a:t>Mehr Regen als Schnee</a:t>
            </a:r>
          </a:p>
          <a:p>
            <a:pPr marL="171450" indent="-171450">
              <a:buFontTx/>
              <a:buChar char="-"/>
            </a:pPr>
            <a:r>
              <a:rPr lang="de-DE" dirty="0"/>
              <a:t>Mehr extreme Niederschläge (Dürre vs. Starkregen)</a:t>
            </a:r>
          </a:p>
          <a:p>
            <a:pPr marL="0" indent="0">
              <a:buFontTx/>
              <a:buNone/>
            </a:pPr>
            <a:endParaRPr lang="de-DE" dirty="0"/>
          </a:p>
          <a:p>
            <a:endParaRPr lang="de-DE" dirty="0"/>
          </a:p>
          <a:p>
            <a:r>
              <a:rPr lang="de-DE" b="1" dirty="0"/>
              <a:t>Das hat Auswirkungen auf den Abfluss </a:t>
            </a:r>
          </a:p>
          <a:p>
            <a:r>
              <a:rPr lang="de-DE" dirty="0"/>
              <a:t>Verschiebung stattfindet, mehr fließt im Winter direkt ab</a:t>
            </a:r>
            <a:br>
              <a:rPr lang="de-DE" dirty="0"/>
            </a:br>
            <a:r>
              <a:rPr lang="de-DE" dirty="0"/>
              <a:t>Im Sommer weniger Abfluss </a:t>
            </a:r>
          </a:p>
          <a:p>
            <a:endParaRPr lang="de-DE" dirty="0"/>
          </a:p>
          <a:p>
            <a:r>
              <a:rPr lang="de-DE" dirty="0"/>
              <a:t>Wie genau sich der ändert und unter welchen Verhältnissen es in Kalifornien Regnet beziehungsweise schneit, erfahrt ihr dann genauer auf dem Plakat </a:t>
            </a:r>
          </a:p>
          <a:p>
            <a:endParaRPr lang="de-DE" dirty="0"/>
          </a:p>
        </p:txBody>
      </p:sp>
      <p:sp>
        <p:nvSpPr>
          <p:cNvPr id="4" name="Foliennummernplatzhalter 3"/>
          <p:cNvSpPr>
            <a:spLocks noGrp="1"/>
          </p:cNvSpPr>
          <p:nvPr>
            <p:ph type="sldNum" sz="quarter" idx="5"/>
          </p:nvPr>
        </p:nvSpPr>
        <p:spPr/>
        <p:txBody>
          <a:bodyPr/>
          <a:lstStyle/>
          <a:p>
            <a:fld id="{329CB16A-5F17-4784-AAA0-703A1BA9E7EC}" type="slidenum">
              <a:rPr lang="de-DE" smtClean="0"/>
              <a:t>6</a:t>
            </a:fld>
            <a:endParaRPr lang="de-DE"/>
          </a:p>
        </p:txBody>
      </p:sp>
    </p:spTree>
    <p:extLst>
      <p:ext uri="{BB962C8B-B14F-4D97-AF65-F5344CB8AC3E}">
        <p14:creationId xmlns:p14="http://schemas.microsoft.com/office/powerpoint/2010/main" val="23107063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Prinzipiell ist aber klar, dass sich der Abflussdynamik ändert, und das hat sehr viele Folgen für Die Menschen und Umwelt </a:t>
            </a:r>
          </a:p>
          <a:p>
            <a:r>
              <a:rPr lang="de-DE" dirty="0"/>
              <a:t>Hier ein paar Beispiele aufgelistet </a:t>
            </a:r>
          </a:p>
          <a:p>
            <a:endParaRPr lang="de-DE" dirty="0"/>
          </a:p>
          <a:p>
            <a:r>
              <a:rPr lang="de-DE" dirty="0"/>
              <a:t>Für die Bevölkerung  </a:t>
            </a:r>
          </a:p>
          <a:p>
            <a:pPr marL="171450" indent="-171450">
              <a:buFontTx/>
              <a:buChar char="-"/>
            </a:pPr>
            <a:r>
              <a:rPr lang="de-DE" dirty="0"/>
              <a:t>Hochwassergefahr im Winter (die Dämme und Becken müssen als Hochwasserschutz verwendet werden, das schnell abfließende Regenwasser kann nicht aufgefangen werden)</a:t>
            </a:r>
          </a:p>
          <a:p>
            <a:pPr marL="171450" indent="-171450">
              <a:buFontTx/>
              <a:buChar char="-"/>
            </a:pPr>
            <a:r>
              <a:rPr lang="de-DE" dirty="0"/>
              <a:t>Wasserknappheit im Sommer </a:t>
            </a:r>
          </a:p>
          <a:p>
            <a:pPr marL="171450" indent="-171450">
              <a:buFontTx/>
              <a:buChar char="-"/>
            </a:pPr>
            <a:r>
              <a:rPr lang="de-DE" dirty="0"/>
              <a:t>Diese wird durch die Dürren noch </a:t>
            </a:r>
            <a:r>
              <a:rPr lang="de-DE" dirty="0" err="1"/>
              <a:t>verschäft</a:t>
            </a:r>
            <a:r>
              <a:rPr lang="de-DE" dirty="0"/>
              <a:t> </a:t>
            </a:r>
            <a:r>
              <a:rPr lang="de-DE" dirty="0">
                <a:sym typeface="Wingdings" panose="05000000000000000000" pitchFamily="2" charset="2"/>
              </a:rPr>
              <a:t> seit 2020 ist Kalifornien wieder in einer extrem trockenen Phase, dazu kann man sich die Entstehung von Niederschlag in Kalifornien auf dem Plakat anschauen </a:t>
            </a:r>
          </a:p>
          <a:p>
            <a:pPr marL="171450" indent="-171450">
              <a:buFontTx/>
              <a:buChar char="-"/>
            </a:pPr>
            <a:r>
              <a:rPr lang="de-DE" dirty="0">
                <a:sym typeface="Wingdings" panose="05000000000000000000" pitchFamily="2" charset="2"/>
              </a:rPr>
              <a:t>Oder auch Abnahme Tourismusbranche </a:t>
            </a:r>
          </a:p>
          <a:p>
            <a:pPr marL="171450" indent="-171450">
              <a:buFontTx/>
              <a:buChar char="-"/>
            </a:pPr>
            <a:endParaRPr lang="de-DE" dirty="0">
              <a:sym typeface="Wingdings" panose="05000000000000000000" pitchFamily="2" charset="2"/>
            </a:endParaRPr>
          </a:p>
          <a:p>
            <a:pPr marL="171450" indent="-171450">
              <a:buFontTx/>
              <a:buChar char="-"/>
            </a:pPr>
            <a:r>
              <a:rPr lang="de-DE" dirty="0">
                <a:sym typeface="Wingdings" panose="05000000000000000000" pitchFamily="2" charset="2"/>
              </a:rPr>
              <a:t>Umwelt:</a:t>
            </a:r>
          </a:p>
          <a:p>
            <a:pPr marL="171450" indent="-171450">
              <a:buFontTx/>
              <a:buChar char="-"/>
            </a:pPr>
            <a:r>
              <a:rPr lang="de-DE" dirty="0">
                <a:sym typeface="Wingdings" panose="05000000000000000000" pitchFamily="2" charset="2"/>
              </a:rPr>
              <a:t>Ökosysteme geschädigt </a:t>
            </a:r>
          </a:p>
          <a:p>
            <a:pPr marL="171450" indent="-171450">
              <a:buFontTx/>
              <a:buChar char="-"/>
            </a:pPr>
            <a:r>
              <a:rPr lang="de-DE" dirty="0">
                <a:sym typeface="Wingdings" panose="05000000000000000000" pitchFamily="2" charset="2"/>
              </a:rPr>
              <a:t>Böden trocknen zunehmend aus</a:t>
            </a:r>
          </a:p>
          <a:p>
            <a:pPr marL="171450" indent="-171450">
              <a:buFontTx/>
              <a:buChar char="-"/>
            </a:pPr>
            <a:r>
              <a:rPr lang="de-DE" dirty="0">
                <a:sym typeface="Wingdings" panose="05000000000000000000" pitchFamily="2" charset="2"/>
              </a:rPr>
              <a:t>Waldbrände und Parasitenbefälle werden häufiger </a:t>
            </a:r>
          </a:p>
          <a:p>
            <a:pPr marL="171450" indent="-171450">
              <a:buFontTx/>
              <a:buChar char="-"/>
            </a:pPr>
            <a:endParaRPr lang="de-DE" dirty="0">
              <a:sym typeface="Wingdings" panose="05000000000000000000" pitchFamily="2" charset="2"/>
            </a:endParaRPr>
          </a:p>
          <a:p>
            <a:pPr marL="171450" indent="-171450">
              <a:buFontTx/>
              <a:buChar char="-"/>
            </a:pPr>
            <a:endParaRPr lang="de-DE" dirty="0"/>
          </a:p>
        </p:txBody>
      </p:sp>
      <p:sp>
        <p:nvSpPr>
          <p:cNvPr id="4" name="Foliennummernplatzhalter 3"/>
          <p:cNvSpPr>
            <a:spLocks noGrp="1"/>
          </p:cNvSpPr>
          <p:nvPr>
            <p:ph type="sldNum" sz="quarter" idx="5"/>
          </p:nvPr>
        </p:nvSpPr>
        <p:spPr/>
        <p:txBody>
          <a:bodyPr/>
          <a:lstStyle/>
          <a:p>
            <a:fld id="{329CB16A-5F17-4784-AAA0-703A1BA9E7EC}" type="slidenum">
              <a:rPr lang="de-DE" smtClean="0"/>
              <a:t>7</a:t>
            </a:fld>
            <a:endParaRPr lang="de-DE"/>
          </a:p>
        </p:txBody>
      </p:sp>
    </p:spTree>
    <p:extLst>
      <p:ext uri="{BB962C8B-B14F-4D97-AF65-F5344CB8AC3E}">
        <p14:creationId xmlns:p14="http://schemas.microsoft.com/office/powerpoint/2010/main" val="16174490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a:p>
            <a:r>
              <a:rPr lang="de-DE" dirty="0"/>
              <a:t>Dadurch veränderter Abfluss mit mehr Extremen und Dynamiken, auf die die Wasserwirtschaft in Kalifornien nicht angepasst ist </a:t>
            </a:r>
          </a:p>
          <a:p>
            <a:endParaRPr lang="de-DE" dirty="0"/>
          </a:p>
          <a:p>
            <a:r>
              <a:rPr lang="de-DE" dirty="0"/>
              <a:t>Zusammen mit der Zunahme von Dürren  </a:t>
            </a:r>
            <a:r>
              <a:rPr lang="de-DE" dirty="0">
                <a:sym typeface="Wingdings" panose="05000000000000000000" pitchFamily="2" charset="2"/>
              </a:rPr>
              <a:t>  Große Herausforderung </a:t>
            </a:r>
          </a:p>
          <a:p>
            <a:br>
              <a:rPr lang="de-DE" dirty="0">
                <a:sym typeface="Wingdings" panose="05000000000000000000" pitchFamily="2" charset="2"/>
              </a:rPr>
            </a:br>
            <a:r>
              <a:rPr lang="de-DE" dirty="0">
                <a:sym typeface="Wingdings" panose="05000000000000000000" pitchFamily="2" charset="2"/>
              </a:rPr>
              <a:t>Wenn ihr euch die Prognosen anschaut, werdet ihr sehen, dass es nicht mehr lange Schnee in einem Maße geben wird, sodass ein ganzes Land damit versorgt werden kann </a:t>
            </a:r>
          </a:p>
          <a:p>
            <a:endParaRPr lang="de-DE" dirty="0">
              <a:sym typeface="Wingdings" panose="05000000000000000000" pitchFamily="2" charset="2"/>
            </a:endParaRPr>
          </a:p>
          <a:p>
            <a:r>
              <a:rPr lang="de-DE" dirty="0">
                <a:sym typeface="Wingdings" panose="05000000000000000000" pitchFamily="2" charset="2"/>
              </a:rPr>
              <a:t>Vielen Dank </a:t>
            </a:r>
            <a:endParaRPr lang="de-DE" dirty="0"/>
          </a:p>
        </p:txBody>
      </p:sp>
      <p:sp>
        <p:nvSpPr>
          <p:cNvPr id="4" name="Foliennummernplatzhalter 3"/>
          <p:cNvSpPr>
            <a:spLocks noGrp="1"/>
          </p:cNvSpPr>
          <p:nvPr>
            <p:ph type="sldNum" sz="quarter" idx="5"/>
          </p:nvPr>
        </p:nvSpPr>
        <p:spPr/>
        <p:txBody>
          <a:bodyPr/>
          <a:lstStyle/>
          <a:p>
            <a:fld id="{329CB16A-5F17-4784-AAA0-703A1BA9E7EC}" type="slidenum">
              <a:rPr lang="de-DE" smtClean="0"/>
              <a:t>8</a:t>
            </a:fld>
            <a:endParaRPr lang="de-DE"/>
          </a:p>
        </p:txBody>
      </p:sp>
    </p:spTree>
    <p:extLst>
      <p:ext uri="{BB962C8B-B14F-4D97-AF65-F5344CB8AC3E}">
        <p14:creationId xmlns:p14="http://schemas.microsoft.com/office/powerpoint/2010/main" val="2449017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6202CB-6A2D-FA63-5941-D6F711A3D1B8}"/>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9FB2F54F-DF25-DD70-04BA-43F4FA1E48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5019F5A3-5B1C-9683-563F-C71BF0D9FE5E}"/>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5" name="Fußzeilenplatzhalter 4">
            <a:extLst>
              <a:ext uri="{FF2B5EF4-FFF2-40B4-BE49-F238E27FC236}">
                <a16:creationId xmlns:a16="http://schemas.microsoft.com/office/drawing/2014/main" id="{1DE9A250-E494-6398-2315-2D349348F92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8C5FB2F4-88D7-59E7-A100-1644661C2428}"/>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661574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BD4EBFE-356C-E4EB-AAB7-E7F425A67B67}"/>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21983B91-6110-35BE-FFC4-F0F8F2BFE671}"/>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30EF2800-F970-A469-BC20-8B0089DBE602}"/>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5" name="Fußzeilenplatzhalter 4">
            <a:extLst>
              <a:ext uri="{FF2B5EF4-FFF2-40B4-BE49-F238E27FC236}">
                <a16:creationId xmlns:a16="http://schemas.microsoft.com/office/drawing/2014/main" id="{E493AFCE-85D6-9CE4-1C21-CC08B7E3F4BF}"/>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9EC3E27-8194-FBA9-F9E2-49F015E41817}"/>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1792892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23EDD617-A4D5-7449-2AD2-EB58679DDE77}"/>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FE77AF0A-59D3-B369-B62B-BFD456ED23EE}"/>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57181874-E149-3ADA-80CB-E982769013F2}"/>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5" name="Fußzeilenplatzhalter 4">
            <a:extLst>
              <a:ext uri="{FF2B5EF4-FFF2-40B4-BE49-F238E27FC236}">
                <a16:creationId xmlns:a16="http://schemas.microsoft.com/office/drawing/2014/main" id="{70998DB4-FAF6-9860-50CC-A4F510B8B2B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3DA2E3DC-1D05-8B79-D0C6-C4044F78D8A9}"/>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125294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FDAD79-68A6-5C1F-EDE9-FDA7FE6DAF9C}"/>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1FD70918-7B84-23B3-C3FB-FB3829F7859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CA837F7E-D836-3492-4424-1C42BE323356}"/>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5" name="Fußzeilenplatzhalter 4">
            <a:extLst>
              <a:ext uri="{FF2B5EF4-FFF2-40B4-BE49-F238E27FC236}">
                <a16:creationId xmlns:a16="http://schemas.microsoft.com/office/drawing/2014/main" id="{0EEBF9F4-B965-D74D-26AD-CFECD6E68F4D}"/>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300605F1-06F5-3574-6C8D-72F56BEF2FD6}"/>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1685677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BEABA8-D52B-1965-107B-DF8FC7F37622}"/>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CC1EC00A-29E6-E99E-97C8-3B47CAF79B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41A11DD7-A2DB-605F-EF21-364969B05A11}"/>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5" name="Fußzeilenplatzhalter 4">
            <a:extLst>
              <a:ext uri="{FF2B5EF4-FFF2-40B4-BE49-F238E27FC236}">
                <a16:creationId xmlns:a16="http://schemas.microsoft.com/office/drawing/2014/main" id="{095FFB78-8ED9-9C95-A187-EC2D9FEEF31D}"/>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2EEA551F-837D-8DD1-068E-D731B73A0210}"/>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3017710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182B7A5-C514-FE74-53C7-8592EE7BF4AB}"/>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D7AD1BF8-927F-68F7-AF86-379292B013B2}"/>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9ED32A3B-7EB6-B6FC-0BD2-AAC0B49F9789}"/>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BB308A3C-82C3-1809-D621-AAA1605C3775}"/>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6" name="Fußzeilenplatzhalter 5">
            <a:extLst>
              <a:ext uri="{FF2B5EF4-FFF2-40B4-BE49-F238E27FC236}">
                <a16:creationId xmlns:a16="http://schemas.microsoft.com/office/drawing/2014/main" id="{BD068C81-A983-EA7C-66AD-357CF6374DAA}"/>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3F0B27A8-4CC0-6710-644A-E33C5C06EFAD}"/>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2993806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91A15E-05DA-ABD7-7E2B-7C093D1F0611}"/>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22452533-627D-99A2-0BDF-85633D433F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AD5EAB02-EE40-1D5A-466F-70A008888073}"/>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EA9003A5-D599-8C07-01C6-95A56B036B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7D64D36A-A831-9C8E-C5E6-38B66C0C9930}"/>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09DF31BF-52C8-1B94-3A9A-060F1C70FD47}"/>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8" name="Fußzeilenplatzhalter 7">
            <a:extLst>
              <a:ext uri="{FF2B5EF4-FFF2-40B4-BE49-F238E27FC236}">
                <a16:creationId xmlns:a16="http://schemas.microsoft.com/office/drawing/2014/main" id="{2F25797C-2167-E9C7-0E90-CB270D115F8B}"/>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D77C4B0D-2D3A-97ED-6BBF-9061E2B46F26}"/>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1846728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29C43F1-7B62-F40F-9BBF-2E32773A4921}"/>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2FF34CD1-A471-1596-0F09-C94D2819456F}"/>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4" name="Fußzeilenplatzhalter 3">
            <a:extLst>
              <a:ext uri="{FF2B5EF4-FFF2-40B4-BE49-F238E27FC236}">
                <a16:creationId xmlns:a16="http://schemas.microsoft.com/office/drawing/2014/main" id="{A6C622E5-8DEF-D640-70A6-404FBEE9540C}"/>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0E56FC87-CB61-17DD-C8E3-02516D7BC381}"/>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35900646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E10E75CE-F899-84E2-1FE2-AE653565CCCA}"/>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3" name="Fußzeilenplatzhalter 2">
            <a:extLst>
              <a:ext uri="{FF2B5EF4-FFF2-40B4-BE49-F238E27FC236}">
                <a16:creationId xmlns:a16="http://schemas.microsoft.com/office/drawing/2014/main" id="{499C04DB-6D61-DDCC-FC8D-453D02F2B754}"/>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03694C94-0CB7-9E88-0741-F7EC469066DC}"/>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194916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134FD5B-A001-A64E-8A7C-B7553CA4539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BEBBBBAD-6123-430C-2EB6-68A778CB2F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7499B570-CF40-3E40-4364-631FBB1C37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9F7639E1-A3FD-7518-B755-C0C151CC5F4A}"/>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6" name="Fußzeilenplatzhalter 5">
            <a:extLst>
              <a:ext uri="{FF2B5EF4-FFF2-40B4-BE49-F238E27FC236}">
                <a16:creationId xmlns:a16="http://schemas.microsoft.com/office/drawing/2014/main" id="{5EE8B950-0612-C0D7-F3BA-8F768F39A255}"/>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30C6B4A2-3585-8A72-347E-D641374468BA}"/>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1157266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38D556-587B-6297-3CA3-CD39A437A016}"/>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5481E7CD-5280-0C31-11EA-B9FFC290E2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6A11FFAF-6351-A946-0779-FF234AE94B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83419ECB-FB7F-5DFF-E477-4DD753812B83}"/>
              </a:ext>
            </a:extLst>
          </p:cNvPr>
          <p:cNvSpPr>
            <a:spLocks noGrp="1"/>
          </p:cNvSpPr>
          <p:nvPr>
            <p:ph type="dt" sz="half" idx="10"/>
          </p:nvPr>
        </p:nvSpPr>
        <p:spPr/>
        <p:txBody>
          <a:bodyPr/>
          <a:lstStyle/>
          <a:p>
            <a:fld id="{5F57301D-7C6F-43B4-97B7-8BF549FD0B6E}" type="datetimeFigureOut">
              <a:rPr lang="de-DE" smtClean="0"/>
              <a:t>16.11.2022</a:t>
            </a:fld>
            <a:endParaRPr lang="de-DE"/>
          </a:p>
        </p:txBody>
      </p:sp>
      <p:sp>
        <p:nvSpPr>
          <p:cNvPr id="6" name="Fußzeilenplatzhalter 5">
            <a:extLst>
              <a:ext uri="{FF2B5EF4-FFF2-40B4-BE49-F238E27FC236}">
                <a16:creationId xmlns:a16="http://schemas.microsoft.com/office/drawing/2014/main" id="{E3CD385F-AA6D-4214-BD62-A0A51B455DB5}"/>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E1395A07-0C8A-77F1-7542-F205D2538D19}"/>
              </a:ext>
            </a:extLst>
          </p:cNvPr>
          <p:cNvSpPr>
            <a:spLocks noGrp="1"/>
          </p:cNvSpPr>
          <p:nvPr>
            <p:ph type="sldNum" sz="quarter" idx="12"/>
          </p:nvPr>
        </p:nvSpPr>
        <p:spPr/>
        <p:txBody>
          <a:bodyPr/>
          <a:lstStyle/>
          <a:p>
            <a:fld id="{929DC630-F86B-4980-84FA-7DD47E002DDC}" type="slidenum">
              <a:rPr lang="de-DE" smtClean="0"/>
              <a:t>‹Nr.›</a:t>
            </a:fld>
            <a:endParaRPr lang="de-DE"/>
          </a:p>
        </p:txBody>
      </p:sp>
    </p:spTree>
    <p:extLst>
      <p:ext uri="{BB962C8B-B14F-4D97-AF65-F5344CB8AC3E}">
        <p14:creationId xmlns:p14="http://schemas.microsoft.com/office/powerpoint/2010/main" val="1343332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04C0D20E-F9C5-FBC6-552C-241B990598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8653CB1-2802-350A-F8EF-69E8DEF791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213C16D4-8255-02F5-334C-00FC2DBFA4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57301D-7C6F-43B4-97B7-8BF549FD0B6E}" type="datetimeFigureOut">
              <a:rPr lang="de-DE" smtClean="0"/>
              <a:t>16.11.2022</a:t>
            </a:fld>
            <a:endParaRPr lang="de-DE"/>
          </a:p>
        </p:txBody>
      </p:sp>
      <p:sp>
        <p:nvSpPr>
          <p:cNvPr id="5" name="Fußzeilenplatzhalter 4">
            <a:extLst>
              <a:ext uri="{FF2B5EF4-FFF2-40B4-BE49-F238E27FC236}">
                <a16:creationId xmlns:a16="http://schemas.microsoft.com/office/drawing/2014/main" id="{0A604CE1-45DE-7F99-7C64-80CB623177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2894880E-B907-4FD5-226C-F347B68772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9DC630-F86B-4980-84FA-7DD47E002DDC}" type="slidenum">
              <a:rPr lang="de-DE" smtClean="0"/>
              <a:t>‹Nr.›</a:t>
            </a:fld>
            <a:endParaRPr lang="de-DE"/>
          </a:p>
        </p:txBody>
      </p:sp>
    </p:spTree>
    <p:extLst>
      <p:ext uri="{BB962C8B-B14F-4D97-AF65-F5344CB8AC3E}">
        <p14:creationId xmlns:p14="http://schemas.microsoft.com/office/powerpoint/2010/main" val="2501423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E1FE66-78AA-E0BA-4E73-498664027F3F}"/>
              </a:ext>
            </a:extLst>
          </p:cNvPr>
          <p:cNvSpPr>
            <a:spLocks noGrp="1"/>
          </p:cNvSpPr>
          <p:nvPr>
            <p:ph type="ctrTitle"/>
          </p:nvPr>
        </p:nvSpPr>
        <p:spPr>
          <a:xfrm>
            <a:off x="1524000" y="3039035"/>
            <a:ext cx="9144000" cy="2501153"/>
          </a:xfrm>
        </p:spPr>
        <p:txBody>
          <a:bodyPr>
            <a:normAutofit fontScale="90000"/>
          </a:bodyPr>
          <a:lstStyle/>
          <a:p>
            <a:r>
              <a:rPr lang="de-DE" dirty="0"/>
              <a:t>Kalifornien im Klimawandel - der Verlust der Schneedecke im Sierra Nevada</a:t>
            </a:r>
            <a:br>
              <a:rPr lang="de-DE" b="1" dirty="0">
                <a:solidFill>
                  <a:srgbClr val="272727"/>
                </a:solidFill>
                <a:effectLst/>
                <a:latin typeface="YACgES_-lms 0"/>
              </a:rPr>
            </a:br>
            <a:endParaRPr lang="de-DE" dirty="0"/>
          </a:p>
        </p:txBody>
      </p:sp>
      <p:sp>
        <p:nvSpPr>
          <p:cNvPr id="3" name="Untertitel 2">
            <a:extLst>
              <a:ext uri="{FF2B5EF4-FFF2-40B4-BE49-F238E27FC236}">
                <a16:creationId xmlns:a16="http://schemas.microsoft.com/office/drawing/2014/main" id="{D5303226-9731-6C29-C53B-BFB730F2D51C}"/>
              </a:ext>
            </a:extLst>
          </p:cNvPr>
          <p:cNvSpPr>
            <a:spLocks noGrp="1"/>
          </p:cNvSpPr>
          <p:nvPr>
            <p:ph type="subTitle" idx="1"/>
          </p:nvPr>
        </p:nvSpPr>
        <p:spPr>
          <a:xfrm>
            <a:off x="1524000" y="4921623"/>
            <a:ext cx="9144000" cy="1156448"/>
          </a:xfrm>
        </p:spPr>
        <p:txBody>
          <a:bodyPr>
            <a:normAutofit/>
          </a:bodyPr>
          <a:lstStyle/>
          <a:p>
            <a:endParaRPr lang="de-DE" dirty="0"/>
          </a:p>
          <a:p>
            <a:r>
              <a:rPr lang="de-DE" dirty="0"/>
              <a:t>Cosima-S. Schulze </a:t>
            </a:r>
          </a:p>
        </p:txBody>
      </p:sp>
      <p:sp>
        <p:nvSpPr>
          <p:cNvPr id="7" name="Textfeld 6">
            <a:extLst>
              <a:ext uri="{FF2B5EF4-FFF2-40B4-BE49-F238E27FC236}">
                <a16:creationId xmlns:a16="http://schemas.microsoft.com/office/drawing/2014/main" id="{8F06B80A-6D56-2E9E-1155-A2BD44AD662D}"/>
              </a:ext>
            </a:extLst>
          </p:cNvPr>
          <p:cNvSpPr txBox="1"/>
          <p:nvPr/>
        </p:nvSpPr>
        <p:spPr>
          <a:xfrm>
            <a:off x="6317673" y="290945"/>
            <a:ext cx="5223163" cy="2123658"/>
          </a:xfrm>
          <a:prstGeom prst="rect">
            <a:avLst/>
          </a:prstGeom>
          <a:noFill/>
        </p:spPr>
        <p:txBody>
          <a:bodyPr wrap="square" rtlCol="0">
            <a:spAutoFit/>
          </a:bodyPr>
          <a:lstStyle/>
          <a:p>
            <a:pPr marL="0" marR="0" lvl="0" indent="0" algn="r" defTabSz="914400" rtl="0" eaLnBrk="0" fontAlgn="base" latinLnBrk="0" hangingPunct="0">
              <a:lnSpc>
                <a:spcPct val="100000"/>
              </a:lnSpc>
              <a:spcBef>
                <a:spcPct val="0"/>
              </a:spcBef>
              <a:spcAft>
                <a:spcPct val="0"/>
              </a:spcAft>
              <a:buClrTx/>
              <a:buSzTx/>
              <a:buFontTx/>
              <a:buNone/>
              <a:tabLst>
                <a:tab pos="2967038" algn="ctr"/>
              </a:tabLst>
            </a:pPr>
            <a:r>
              <a:rPr kumimoji="0" lang="de-DE" altLang="de-DE" sz="16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Albert-Ludwigs-Universität Freiburg </a:t>
            </a:r>
            <a:endParaRPr kumimoji="0" lang="de-DE" altLang="de-DE" sz="1400" b="0" i="0" u="none" strike="noStrike" cap="none" normalizeH="0" baseline="0" dirty="0">
              <a:ln>
                <a:noFill/>
              </a:ln>
              <a:solidFill>
                <a:schemeClr val="tx1"/>
              </a:solidFill>
              <a:effectLst/>
            </a:endParaRPr>
          </a:p>
          <a:p>
            <a:pPr marL="0" marR="0" lvl="0" indent="0" algn="r" defTabSz="914400" rtl="0" eaLnBrk="0" fontAlgn="base" latinLnBrk="0" hangingPunct="0">
              <a:lnSpc>
                <a:spcPct val="100000"/>
              </a:lnSpc>
              <a:spcBef>
                <a:spcPct val="0"/>
              </a:spcBef>
              <a:spcAft>
                <a:spcPct val="0"/>
              </a:spcAft>
              <a:buClrTx/>
              <a:buSzTx/>
              <a:buFontTx/>
              <a:buNone/>
              <a:tabLst>
                <a:tab pos="2967038" algn="ctr"/>
              </a:tabLst>
            </a:pPr>
            <a:r>
              <a:rPr kumimoji="0" lang="de-DE" altLang="de-DE" sz="16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Fakultät für Umwelt und Natürliche Ressourcen </a:t>
            </a:r>
            <a:endParaRPr kumimoji="0" lang="de-DE" altLang="de-DE" sz="1400" b="0" i="0" u="none" strike="noStrike" cap="none" normalizeH="0" baseline="0" dirty="0">
              <a:ln>
                <a:noFill/>
              </a:ln>
              <a:solidFill>
                <a:schemeClr val="tx1"/>
              </a:solidFill>
              <a:effectLst/>
            </a:endParaRPr>
          </a:p>
          <a:p>
            <a:pPr marL="0" marR="0" lvl="0" indent="0" algn="r" defTabSz="914400" rtl="0" eaLnBrk="0" fontAlgn="base" latinLnBrk="0" hangingPunct="0">
              <a:lnSpc>
                <a:spcPct val="100000"/>
              </a:lnSpc>
              <a:spcBef>
                <a:spcPct val="0"/>
              </a:spcBef>
              <a:spcAft>
                <a:spcPct val="0"/>
              </a:spcAft>
              <a:buClrTx/>
              <a:buSzTx/>
              <a:buFontTx/>
              <a:buNone/>
              <a:tabLst>
                <a:tab pos="2967038" algn="ctr"/>
              </a:tabLst>
            </a:pPr>
            <a:r>
              <a:rPr kumimoji="0" lang="de-DE" altLang="de-DE" sz="16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Institut für Umweltsozialwissenschaften und Geographie </a:t>
            </a:r>
            <a:endParaRPr kumimoji="0" lang="de-DE" altLang="de-DE" sz="1400" b="0" i="0" u="none" strike="noStrike" cap="none" normalizeH="0" baseline="0" dirty="0">
              <a:ln>
                <a:noFill/>
              </a:ln>
              <a:solidFill>
                <a:schemeClr val="tx1"/>
              </a:solidFill>
              <a:effectLst/>
            </a:endParaRPr>
          </a:p>
          <a:p>
            <a:pPr marL="0" marR="0" lvl="0" indent="0" algn="r" defTabSz="914400" rtl="0" eaLnBrk="0" fontAlgn="base" latinLnBrk="0" hangingPunct="0">
              <a:lnSpc>
                <a:spcPct val="100000"/>
              </a:lnSpc>
              <a:spcBef>
                <a:spcPct val="0"/>
              </a:spcBef>
              <a:spcAft>
                <a:spcPct val="0"/>
              </a:spcAft>
              <a:buClrTx/>
              <a:buSzTx/>
              <a:buFontTx/>
              <a:buNone/>
              <a:tabLst>
                <a:tab pos="2967038" algn="ctr"/>
              </a:tabLst>
            </a:pPr>
            <a:r>
              <a:rPr kumimoji="0" lang="de-DE" altLang="de-DE" sz="16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Studiengang: Geographie (B.Sc.), 3. Fachsemester</a:t>
            </a:r>
          </a:p>
          <a:p>
            <a:pPr marL="0" marR="0" lvl="0" indent="0" algn="r" defTabSz="914400" rtl="0" eaLnBrk="0" fontAlgn="base" latinLnBrk="0" hangingPunct="0">
              <a:lnSpc>
                <a:spcPct val="100000"/>
              </a:lnSpc>
              <a:spcBef>
                <a:spcPct val="0"/>
              </a:spcBef>
              <a:spcAft>
                <a:spcPct val="0"/>
              </a:spcAft>
              <a:buClrTx/>
              <a:buSzTx/>
              <a:buFontTx/>
              <a:buNone/>
              <a:tabLst>
                <a:tab pos="2967038" algn="ctr"/>
              </a:tabLst>
            </a:pPr>
            <a:br>
              <a:rPr lang="de-DE" altLang="de-DE" sz="1600" dirty="0">
                <a:solidFill>
                  <a:srgbClr val="000000"/>
                </a:solidFill>
                <a:latin typeface="Calibri" panose="020F0502020204030204" pitchFamily="34" charset="0"/>
                <a:ea typeface="Calibri" panose="020F0502020204030204" pitchFamily="34" charset="0"/>
                <a:cs typeface="Calibri" panose="020F0502020204030204" pitchFamily="34" charset="0"/>
              </a:rPr>
            </a:br>
            <a:r>
              <a:rPr lang="de-DE" altLang="de-DE" sz="1600" dirty="0">
                <a:solidFill>
                  <a:srgbClr val="000000"/>
                </a:solidFill>
                <a:latin typeface="Calibri" panose="020F0502020204030204" pitchFamily="34" charset="0"/>
                <a:ea typeface="Calibri" panose="020F0502020204030204" pitchFamily="34" charset="0"/>
                <a:cs typeface="Calibri" panose="020F0502020204030204" pitchFamily="34" charset="0"/>
              </a:rPr>
              <a:t>Regionale Geographie Europa und andere Kontinente </a:t>
            </a:r>
          </a:p>
          <a:p>
            <a:pPr marL="0" marR="0" lvl="0" indent="0" algn="r" defTabSz="914400" rtl="0" eaLnBrk="0" fontAlgn="base" latinLnBrk="0" hangingPunct="0">
              <a:lnSpc>
                <a:spcPct val="100000"/>
              </a:lnSpc>
              <a:spcBef>
                <a:spcPct val="0"/>
              </a:spcBef>
              <a:spcAft>
                <a:spcPct val="0"/>
              </a:spcAft>
              <a:buClrTx/>
              <a:buSzTx/>
              <a:buFontTx/>
              <a:buNone/>
              <a:tabLst>
                <a:tab pos="2967038" algn="ctr"/>
              </a:tabLst>
            </a:pPr>
            <a:r>
              <a:rPr kumimoji="0" lang="de-DE" altLang="de-DE" sz="16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Lehrperson: Prof. Dr. Rüdiger Glaser</a:t>
            </a:r>
          </a:p>
          <a:p>
            <a:endParaRPr lang="de-DE" dirty="0"/>
          </a:p>
        </p:txBody>
      </p:sp>
    </p:spTree>
    <p:extLst>
      <p:ext uri="{BB962C8B-B14F-4D97-AF65-F5344CB8AC3E}">
        <p14:creationId xmlns:p14="http://schemas.microsoft.com/office/powerpoint/2010/main" val="1037151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897FCA-B1C4-4923-48E7-B28AD8C21651}"/>
              </a:ext>
            </a:extLst>
          </p:cNvPr>
          <p:cNvSpPr>
            <a:spLocks noGrp="1"/>
          </p:cNvSpPr>
          <p:nvPr>
            <p:ph type="title"/>
          </p:nvPr>
        </p:nvSpPr>
        <p:spPr/>
        <p:txBody>
          <a:bodyPr/>
          <a:lstStyle/>
          <a:p>
            <a:r>
              <a:rPr lang="de-DE" dirty="0"/>
              <a:t>Gliederung </a:t>
            </a:r>
          </a:p>
        </p:txBody>
      </p:sp>
      <p:sp>
        <p:nvSpPr>
          <p:cNvPr id="3" name="Inhaltsplatzhalter 2">
            <a:extLst>
              <a:ext uri="{FF2B5EF4-FFF2-40B4-BE49-F238E27FC236}">
                <a16:creationId xmlns:a16="http://schemas.microsoft.com/office/drawing/2014/main" id="{77E317AC-05D0-4118-D93C-56E803A2334E}"/>
              </a:ext>
            </a:extLst>
          </p:cNvPr>
          <p:cNvSpPr>
            <a:spLocks noGrp="1"/>
          </p:cNvSpPr>
          <p:nvPr>
            <p:ph idx="1"/>
          </p:nvPr>
        </p:nvSpPr>
        <p:spPr/>
        <p:txBody>
          <a:bodyPr/>
          <a:lstStyle/>
          <a:p>
            <a:r>
              <a:rPr lang="de-DE" dirty="0"/>
              <a:t>Definition Klimafolgen </a:t>
            </a:r>
          </a:p>
          <a:p>
            <a:r>
              <a:rPr lang="de-DE" dirty="0"/>
              <a:t>Klimafolgen in Kalifornien, USA </a:t>
            </a:r>
          </a:p>
          <a:p>
            <a:r>
              <a:rPr lang="de-DE" dirty="0"/>
              <a:t>Fazit und Ausblick </a:t>
            </a:r>
          </a:p>
          <a:p>
            <a:endParaRPr lang="de-DE" dirty="0"/>
          </a:p>
        </p:txBody>
      </p:sp>
    </p:spTree>
    <p:extLst>
      <p:ext uri="{BB962C8B-B14F-4D97-AF65-F5344CB8AC3E}">
        <p14:creationId xmlns:p14="http://schemas.microsoft.com/office/powerpoint/2010/main" val="2120405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5B3CE47-536E-967D-A8D8-F2D1528B1D60}"/>
              </a:ext>
            </a:extLst>
          </p:cNvPr>
          <p:cNvSpPr>
            <a:spLocks noGrp="1"/>
          </p:cNvSpPr>
          <p:nvPr>
            <p:ph type="title"/>
          </p:nvPr>
        </p:nvSpPr>
        <p:spPr/>
        <p:txBody>
          <a:bodyPr/>
          <a:lstStyle/>
          <a:p>
            <a:r>
              <a:rPr lang="de-DE" dirty="0"/>
              <a:t>Klimafolgen </a:t>
            </a:r>
          </a:p>
        </p:txBody>
      </p:sp>
      <p:sp>
        <p:nvSpPr>
          <p:cNvPr id="3" name="Inhaltsplatzhalter 2">
            <a:extLst>
              <a:ext uri="{FF2B5EF4-FFF2-40B4-BE49-F238E27FC236}">
                <a16:creationId xmlns:a16="http://schemas.microsoft.com/office/drawing/2014/main" id="{49EBBA47-334F-506E-3992-B1F837CA5AEF}"/>
              </a:ext>
            </a:extLst>
          </p:cNvPr>
          <p:cNvSpPr>
            <a:spLocks noGrp="1"/>
          </p:cNvSpPr>
          <p:nvPr>
            <p:ph idx="1"/>
          </p:nvPr>
        </p:nvSpPr>
        <p:spPr>
          <a:xfrm>
            <a:off x="838200" y="1457325"/>
            <a:ext cx="10515600" cy="4719638"/>
          </a:xfrm>
        </p:spPr>
        <p:txBody>
          <a:bodyPr/>
          <a:lstStyle/>
          <a:p>
            <a:pPr marL="0" indent="0">
              <a:buNone/>
            </a:pPr>
            <a:r>
              <a:rPr lang="de-DE" dirty="0"/>
              <a:t>„Folgen, die aufgrund des Klimawandels auftreten“ </a:t>
            </a:r>
          </a:p>
        </p:txBody>
      </p:sp>
      <p:pic>
        <p:nvPicPr>
          <p:cNvPr id="5" name="Grafik 4">
            <a:extLst>
              <a:ext uri="{FF2B5EF4-FFF2-40B4-BE49-F238E27FC236}">
                <a16:creationId xmlns:a16="http://schemas.microsoft.com/office/drawing/2014/main" id="{6C9EE794-36D8-15F0-4653-129652C8E24F}"/>
              </a:ext>
            </a:extLst>
          </p:cNvPr>
          <p:cNvPicPr>
            <a:picLocks noChangeAspect="1"/>
          </p:cNvPicPr>
          <p:nvPr/>
        </p:nvPicPr>
        <p:blipFill>
          <a:blip r:embed="rId3"/>
          <a:stretch>
            <a:fillRect/>
          </a:stretch>
        </p:blipFill>
        <p:spPr>
          <a:xfrm>
            <a:off x="4986910" y="2294850"/>
            <a:ext cx="5985890" cy="4198025"/>
          </a:xfrm>
          <a:prstGeom prst="rect">
            <a:avLst/>
          </a:prstGeom>
          <a:ln w="12700">
            <a:solidFill>
              <a:schemeClr val="tx1"/>
            </a:solidFill>
          </a:ln>
        </p:spPr>
      </p:pic>
      <p:sp>
        <p:nvSpPr>
          <p:cNvPr id="4" name="Textfeld 3">
            <a:extLst>
              <a:ext uri="{FF2B5EF4-FFF2-40B4-BE49-F238E27FC236}">
                <a16:creationId xmlns:a16="http://schemas.microsoft.com/office/drawing/2014/main" id="{109C617B-3D38-1F46-48B2-FA1D2C85286C}"/>
              </a:ext>
            </a:extLst>
          </p:cNvPr>
          <p:cNvSpPr txBox="1"/>
          <p:nvPr/>
        </p:nvSpPr>
        <p:spPr>
          <a:xfrm>
            <a:off x="10237304" y="6440557"/>
            <a:ext cx="735496" cy="369332"/>
          </a:xfrm>
          <a:prstGeom prst="rect">
            <a:avLst/>
          </a:prstGeom>
          <a:noFill/>
        </p:spPr>
        <p:txBody>
          <a:bodyPr wrap="square" rtlCol="0">
            <a:spAutoFit/>
          </a:bodyPr>
          <a:lstStyle/>
          <a:p>
            <a:r>
              <a:rPr lang="de-DE" dirty="0"/>
              <a:t>Abb.1</a:t>
            </a:r>
          </a:p>
        </p:txBody>
      </p:sp>
    </p:spTree>
    <p:extLst>
      <p:ext uri="{BB962C8B-B14F-4D97-AF65-F5344CB8AC3E}">
        <p14:creationId xmlns:p14="http://schemas.microsoft.com/office/powerpoint/2010/main" val="191573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3E937B3-8665-7B12-49E5-DEDA1ECB817A}"/>
              </a:ext>
            </a:extLst>
          </p:cNvPr>
          <p:cNvSpPr>
            <a:spLocks noGrp="1"/>
          </p:cNvSpPr>
          <p:nvPr>
            <p:ph type="title"/>
          </p:nvPr>
        </p:nvSpPr>
        <p:spPr/>
        <p:txBody>
          <a:bodyPr/>
          <a:lstStyle/>
          <a:p>
            <a:r>
              <a:rPr lang="de-DE" dirty="0"/>
              <a:t>Klimafolgen, Kalifornien </a:t>
            </a:r>
          </a:p>
        </p:txBody>
      </p:sp>
      <p:sp>
        <p:nvSpPr>
          <p:cNvPr id="3" name="Inhaltsplatzhalter 2">
            <a:extLst>
              <a:ext uri="{FF2B5EF4-FFF2-40B4-BE49-F238E27FC236}">
                <a16:creationId xmlns:a16="http://schemas.microsoft.com/office/drawing/2014/main" id="{B4972A2F-56E2-460C-A699-3E0B926BF7BF}"/>
              </a:ext>
            </a:extLst>
          </p:cNvPr>
          <p:cNvSpPr>
            <a:spLocks noGrp="1"/>
          </p:cNvSpPr>
          <p:nvPr>
            <p:ph idx="1"/>
          </p:nvPr>
        </p:nvSpPr>
        <p:spPr/>
        <p:txBody>
          <a:bodyPr>
            <a:normAutofit lnSpcReduction="10000"/>
          </a:bodyPr>
          <a:lstStyle/>
          <a:p>
            <a:pPr marL="0" indent="0">
              <a:buNone/>
            </a:pPr>
            <a:r>
              <a:rPr lang="de-DE" b="1" dirty="0"/>
              <a:t>Kalifornien </a:t>
            </a:r>
            <a:br>
              <a:rPr lang="de-DE" b="1" dirty="0"/>
            </a:br>
            <a:endParaRPr lang="de-DE" b="1" dirty="0"/>
          </a:p>
          <a:p>
            <a:pPr>
              <a:buFont typeface="Arial" panose="020B0604020202020204" pitchFamily="34" charset="0"/>
              <a:buChar char="•"/>
            </a:pPr>
            <a:r>
              <a:rPr lang="de-DE" b="0" i="0" u="none" strike="noStrike" dirty="0">
                <a:solidFill>
                  <a:srgbClr val="272727"/>
                </a:solidFill>
                <a:effectLst/>
              </a:rPr>
              <a:t>Meeresspiegelanstieg </a:t>
            </a:r>
            <a:endParaRPr lang="de-DE" dirty="0"/>
          </a:p>
          <a:p>
            <a:pPr>
              <a:buFont typeface="Arial" panose="020B0604020202020204" pitchFamily="34" charset="0"/>
              <a:buChar char="•"/>
            </a:pPr>
            <a:r>
              <a:rPr lang="de-DE" b="0" i="0" u="none" strike="noStrike" dirty="0">
                <a:solidFill>
                  <a:srgbClr val="272727"/>
                </a:solidFill>
                <a:effectLst/>
              </a:rPr>
              <a:t>Überschwemmungen und Erosion Küste </a:t>
            </a:r>
            <a:r>
              <a:rPr lang="de-DE" b="0" i="0" u="none" strike="noStrike" dirty="0">
                <a:solidFill>
                  <a:srgbClr val="272727"/>
                </a:solidFill>
                <a:effectLst/>
                <a:sym typeface="Wingdings" panose="05000000000000000000" pitchFamily="2" charset="2"/>
              </a:rPr>
              <a:t> </a:t>
            </a:r>
            <a:r>
              <a:rPr lang="de-DE" b="0" i="0" u="none" strike="noStrike" dirty="0">
                <a:solidFill>
                  <a:srgbClr val="272727"/>
                </a:solidFill>
                <a:effectLst/>
              </a:rPr>
              <a:t>Salzwasserkontamination </a:t>
            </a:r>
            <a:endParaRPr lang="de-DE" dirty="0"/>
          </a:p>
          <a:p>
            <a:pPr>
              <a:buFont typeface="Arial" panose="020B0604020202020204" pitchFamily="34" charset="0"/>
              <a:buChar char="•"/>
            </a:pPr>
            <a:r>
              <a:rPr lang="de-DE" b="0" i="0" u="none" strike="noStrike" dirty="0">
                <a:solidFill>
                  <a:srgbClr val="272727"/>
                </a:solidFill>
                <a:effectLst/>
              </a:rPr>
              <a:t>Trockenheit </a:t>
            </a:r>
            <a:endParaRPr lang="de-DE" dirty="0"/>
          </a:p>
          <a:p>
            <a:pPr>
              <a:buFont typeface="Arial" panose="020B0604020202020204" pitchFamily="34" charset="0"/>
              <a:buChar char="•"/>
            </a:pPr>
            <a:r>
              <a:rPr lang="de-DE" b="0" i="0" u="none" strike="noStrike" dirty="0">
                <a:solidFill>
                  <a:srgbClr val="272727"/>
                </a:solidFill>
                <a:effectLst/>
              </a:rPr>
              <a:t>Waldbrandgefahr</a:t>
            </a:r>
            <a:endParaRPr lang="de-DE" dirty="0"/>
          </a:p>
          <a:p>
            <a:pPr>
              <a:buFont typeface="Arial" panose="020B0604020202020204" pitchFamily="34" charset="0"/>
              <a:buChar char="•"/>
            </a:pPr>
            <a:r>
              <a:rPr lang="de-DE" b="0" i="0" u="none" strike="noStrike" dirty="0">
                <a:solidFill>
                  <a:srgbClr val="272727"/>
                </a:solidFill>
                <a:effectLst/>
              </a:rPr>
              <a:t>Erhöhtes Schädlingsrisiko </a:t>
            </a:r>
            <a:endParaRPr lang="de-DE" dirty="0"/>
          </a:p>
          <a:p>
            <a:pPr>
              <a:buFont typeface="Arial" panose="020B0604020202020204" pitchFamily="34" charset="0"/>
              <a:buChar char="•"/>
            </a:pPr>
            <a:r>
              <a:rPr lang="de-DE" b="0" i="0" u="none" strike="noStrike" dirty="0">
                <a:solidFill>
                  <a:srgbClr val="272727"/>
                </a:solidFill>
                <a:effectLst/>
              </a:rPr>
              <a:t>Gesundheitsgefährdung </a:t>
            </a:r>
            <a:endParaRPr lang="de-DE" dirty="0"/>
          </a:p>
          <a:p>
            <a:pPr>
              <a:buFont typeface="Arial" panose="020B0604020202020204" pitchFamily="34" charset="0"/>
              <a:buChar char="•"/>
            </a:pPr>
            <a:r>
              <a:rPr lang="de-DE" b="1" i="0" u="none" strike="noStrike" dirty="0">
                <a:solidFill>
                  <a:srgbClr val="272727"/>
                </a:solidFill>
                <a:effectLst/>
              </a:rPr>
              <a:t>Verlust Schneedecke Sierra Nevada</a:t>
            </a:r>
            <a:endParaRPr lang="de-DE" b="1" dirty="0">
              <a:solidFill>
                <a:srgbClr val="272727"/>
              </a:solidFill>
              <a:effectLst/>
              <a:latin typeface="YACgES_-lms 0"/>
            </a:endParaRPr>
          </a:p>
          <a:p>
            <a:endParaRPr lang="de-DE" dirty="0"/>
          </a:p>
        </p:txBody>
      </p:sp>
      <p:pic>
        <p:nvPicPr>
          <p:cNvPr id="6" name="Grafik 5">
            <a:extLst>
              <a:ext uri="{FF2B5EF4-FFF2-40B4-BE49-F238E27FC236}">
                <a16:creationId xmlns:a16="http://schemas.microsoft.com/office/drawing/2014/main" id="{3378A545-5D52-790F-1416-BF30A6226B95}"/>
              </a:ext>
            </a:extLst>
          </p:cNvPr>
          <p:cNvPicPr>
            <a:picLocks noChangeAspect="1"/>
          </p:cNvPicPr>
          <p:nvPr/>
        </p:nvPicPr>
        <p:blipFill>
          <a:blip r:embed="rId3"/>
          <a:stretch>
            <a:fillRect/>
          </a:stretch>
        </p:blipFill>
        <p:spPr>
          <a:xfrm>
            <a:off x="8318069" y="682825"/>
            <a:ext cx="3035731" cy="2015726"/>
          </a:xfrm>
          <a:prstGeom prst="rect">
            <a:avLst/>
          </a:prstGeom>
        </p:spPr>
      </p:pic>
      <p:sp>
        <p:nvSpPr>
          <p:cNvPr id="4" name="Textfeld 3">
            <a:extLst>
              <a:ext uri="{FF2B5EF4-FFF2-40B4-BE49-F238E27FC236}">
                <a16:creationId xmlns:a16="http://schemas.microsoft.com/office/drawing/2014/main" id="{6840D814-9A6A-57C0-3C93-0B1E12E07EC8}"/>
              </a:ext>
            </a:extLst>
          </p:cNvPr>
          <p:cNvSpPr txBox="1"/>
          <p:nvPr/>
        </p:nvSpPr>
        <p:spPr>
          <a:xfrm>
            <a:off x="10674623" y="2703445"/>
            <a:ext cx="997226" cy="369332"/>
          </a:xfrm>
          <a:prstGeom prst="rect">
            <a:avLst/>
          </a:prstGeom>
          <a:noFill/>
        </p:spPr>
        <p:txBody>
          <a:bodyPr wrap="square" rtlCol="0">
            <a:spAutoFit/>
          </a:bodyPr>
          <a:lstStyle/>
          <a:p>
            <a:r>
              <a:rPr lang="de-DE" dirty="0"/>
              <a:t>Abb.2</a:t>
            </a:r>
          </a:p>
        </p:txBody>
      </p:sp>
    </p:spTree>
    <p:extLst>
      <p:ext uri="{BB962C8B-B14F-4D97-AF65-F5344CB8AC3E}">
        <p14:creationId xmlns:p14="http://schemas.microsoft.com/office/powerpoint/2010/main" val="84791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A3B47B0-02CD-362B-562F-65A965DE2897}"/>
              </a:ext>
            </a:extLst>
          </p:cNvPr>
          <p:cNvSpPr>
            <a:spLocks noGrp="1"/>
          </p:cNvSpPr>
          <p:nvPr>
            <p:ph type="title"/>
          </p:nvPr>
        </p:nvSpPr>
        <p:spPr/>
        <p:txBody>
          <a:bodyPr/>
          <a:lstStyle/>
          <a:p>
            <a:r>
              <a:rPr lang="de-DE" dirty="0"/>
              <a:t>Sierra Nevada – das Reservoir </a:t>
            </a:r>
          </a:p>
        </p:txBody>
      </p:sp>
      <p:sp>
        <p:nvSpPr>
          <p:cNvPr id="3" name="Inhaltsplatzhalter 2">
            <a:extLst>
              <a:ext uri="{FF2B5EF4-FFF2-40B4-BE49-F238E27FC236}">
                <a16:creationId xmlns:a16="http://schemas.microsoft.com/office/drawing/2014/main" id="{1B8F6528-9CC9-6E03-98E3-39652B2EE61F}"/>
              </a:ext>
            </a:extLst>
          </p:cNvPr>
          <p:cNvSpPr>
            <a:spLocks noGrp="1"/>
          </p:cNvSpPr>
          <p:nvPr>
            <p:ph idx="1"/>
          </p:nvPr>
        </p:nvSpPr>
        <p:spPr/>
        <p:txBody>
          <a:bodyPr/>
          <a:lstStyle/>
          <a:p>
            <a:r>
              <a:rPr lang="de-DE" dirty="0">
                <a:solidFill>
                  <a:srgbClr val="272727"/>
                </a:solidFill>
              </a:rPr>
              <a:t>Wichtigstes natürliches Wasserreservoir </a:t>
            </a:r>
            <a:br>
              <a:rPr lang="de-DE" dirty="0">
                <a:solidFill>
                  <a:srgbClr val="272727"/>
                </a:solidFill>
              </a:rPr>
            </a:br>
            <a:r>
              <a:rPr lang="de-DE" dirty="0">
                <a:solidFill>
                  <a:srgbClr val="272727"/>
                </a:solidFill>
              </a:rPr>
              <a:t>in Kalifornien </a:t>
            </a:r>
            <a:endParaRPr lang="de-DE" dirty="0"/>
          </a:p>
          <a:p>
            <a:r>
              <a:rPr lang="de-DE" dirty="0">
                <a:solidFill>
                  <a:srgbClr val="272727"/>
                </a:solidFill>
              </a:rPr>
              <a:t>70% des Abflusses aus Schneeschmelze </a:t>
            </a:r>
          </a:p>
          <a:p>
            <a:r>
              <a:rPr lang="de-DE" dirty="0">
                <a:solidFill>
                  <a:srgbClr val="272727"/>
                </a:solidFill>
              </a:rPr>
              <a:t>Trinkwasser für 40 Mio. Kalifornier*innen </a:t>
            </a:r>
            <a:br>
              <a:rPr lang="de-DE" dirty="0">
                <a:solidFill>
                  <a:srgbClr val="272727"/>
                </a:solidFill>
              </a:rPr>
            </a:br>
            <a:r>
              <a:rPr lang="de-DE" dirty="0">
                <a:solidFill>
                  <a:srgbClr val="272727"/>
                </a:solidFill>
              </a:rPr>
              <a:t>+ Landwirtschaft, Energieerzeugung </a:t>
            </a:r>
          </a:p>
          <a:p>
            <a:r>
              <a:rPr lang="de-DE" b="0" i="0" u="none" strike="noStrike" dirty="0">
                <a:solidFill>
                  <a:srgbClr val="272727"/>
                </a:solidFill>
                <a:effectLst/>
              </a:rPr>
              <a:t>Starke Rückzugstrends durch den Klimawandel </a:t>
            </a:r>
            <a:endParaRPr lang="de-DE" dirty="0"/>
          </a:p>
        </p:txBody>
      </p:sp>
      <p:pic>
        <p:nvPicPr>
          <p:cNvPr id="4" name="Grafik 3">
            <a:extLst>
              <a:ext uri="{FF2B5EF4-FFF2-40B4-BE49-F238E27FC236}">
                <a16:creationId xmlns:a16="http://schemas.microsoft.com/office/drawing/2014/main" id="{9DE0860F-859B-2F19-F2CF-CA26E84A16DC}"/>
              </a:ext>
            </a:extLst>
          </p:cNvPr>
          <p:cNvPicPr>
            <a:picLocks noChangeAspect="1"/>
          </p:cNvPicPr>
          <p:nvPr/>
        </p:nvPicPr>
        <p:blipFill>
          <a:blip r:embed="rId3"/>
          <a:stretch>
            <a:fillRect/>
          </a:stretch>
        </p:blipFill>
        <p:spPr>
          <a:xfrm>
            <a:off x="7906874" y="778701"/>
            <a:ext cx="3827926" cy="5398262"/>
          </a:xfrm>
          <a:prstGeom prst="rect">
            <a:avLst/>
          </a:prstGeom>
        </p:spPr>
      </p:pic>
      <p:sp>
        <p:nvSpPr>
          <p:cNvPr id="5" name="Textfeld 4">
            <a:extLst>
              <a:ext uri="{FF2B5EF4-FFF2-40B4-BE49-F238E27FC236}">
                <a16:creationId xmlns:a16="http://schemas.microsoft.com/office/drawing/2014/main" id="{B885FE75-B783-3A3A-B972-CCF2A6B73CC1}"/>
              </a:ext>
            </a:extLst>
          </p:cNvPr>
          <p:cNvSpPr txBox="1"/>
          <p:nvPr/>
        </p:nvSpPr>
        <p:spPr>
          <a:xfrm>
            <a:off x="10992678" y="6182139"/>
            <a:ext cx="1457739" cy="369332"/>
          </a:xfrm>
          <a:prstGeom prst="rect">
            <a:avLst/>
          </a:prstGeom>
          <a:noFill/>
        </p:spPr>
        <p:txBody>
          <a:bodyPr wrap="square" rtlCol="0">
            <a:spAutoFit/>
          </a:bodyPr>
          <a:lstStyle/>
          <a:p>
            <a:r>
              <a:rPr lang="de-DE" dirty="0"/>
              <a:t>Abb.3</a:t>
            </a:r>
          </a:p>
        </p:txBody>
      </p:sp>
    </p:spTree>
    <p:extLst>
      <p:ext uri="{BB962C8B-B14F-4D97-AF65-F5344CB8AC3E}">
        <p14:creationId xmlns:p14="http://schemas.microsoft.com/office/powerpoint/2010/main" val="3018484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F2C9AC2-64D6-812D-99C8-F76CB8720F79}"/>
              </a:ext>
            </a:extLst>
          </p:cNvPr>
          <p:cNvSpPr>
            <a:spLocks noGrp="1"/>
          </p:cNvSpPr>
          <p:nvPr>
            <p:ph type="title"/>
          </p:nvPr>
        </p:nvSpPr>
        <p:spPr/>
        <p:txBody>
          <a:bodyPr/>
          <a:lstStyle/>
          <a:p>
            <a:r>
              <a:rPr lang="de-DE" dirty="0"/>
              <a:t>Problematik im Klimawandel </a:t>
            </a:r>
          </a:p>
        </p:txBody>
      </p:sp>
      <p:sp>
        <p:nvSpPr>
          <p:cNvPr id="3" name="Inhaltsplatzhalter 2">
            <a:extLst>
              <a:ext uri="{FF2B5EF4-FFF2-40B4-BE49-F238E27FC236}">
                <a16:creationId xmlns:a16="http://schemas.microsoft.com/office/drawing/2014/main" id="{9569B9F1-8807-B742-B624-6E38763AD3FA}"/>
              </a:ext>
            </a:extLst>
          </p:cNvPr>
          <p:cNvSpPr>
            <a:spLocks noGrp="1"/>
          </p:cNvSpPr>
          <p:nvPr>
            <p:ph idx="1"/>
          </p:nvPr>
        </p:nvSpPr>
        <p:spPr>
          <a:xfrm>
            <a:off x="838200" y="1825625"/>
            <a:ext cx="6767542" cy="4351338"/>
          </a:xfrm>
        </p:spPr>
        <p:txBody>
          <a:bodyPr>
            <a:normAutofit lnSpcReduction="10000"/>
          </a:bodyPr>
          <a:lstStyle/>
          <a:p>
            <a:pPr>
              <a:buFont typeface="Arial" panose="020B0604020202020204" pitchFamily="34" charset="0"/>
              <a:buChar char="•"/>
            </a:pPr>
            <a:r>
              <a:rPr lang="de-DE" b="0" i="0" u="none" strike="noStrike" dirty="0">
                <a:solidFill>
                  <a:srgbClr val="000000"/>
                </a:solidFill>
                <a:effectLst/>
              </a:rPr>
              <a:t>Steigende Temperaturen</a:t>
            </a:r>
            <a:endParaRPr lang="de-DE" dirty="0"/>
          </a:p>
          <a:p>
            <a:pPr>
              <a:buFont typeface="Arial" panose="020B0604020202020204" pitchFamily="34" charset="0"/>
              <a:buChar char="•"/>
            </a:pPr>
            <a:r>
              <a:rPr lang="de-DE" b="0" i="0" u="none" strike="noStrike" dirty="0">
                <a:solidFill>
                  <a:srgbClr val="000000"/>
                </a:solidFill>
                <a:effectLst/>
              </a:rPr>
              <a:t>atmosphärische Zirku</a:t>
            </a:r>
            <a:r>
              <a:rPr lang="de-DE" b="0" i="0" u="none" strike="noStrike" dirty="0">
                <a:solidFill>
                  <a:srgbClr val="000000"/>
                </a:solidFill>
                <a:effectLst/>
                <a:latin typeface="YACgES_-lms 0"/>
              </a:rPr>
              <a:t>lation verändern sich</a:t>
            </a:r>
          </a:p>
          <a:p>
            <a:pPr marL="0" indent="0">
              <a:buNone/>
            </a:pPr>
            <a:endParaRPr lang="de-DE" b="0" i="0" u="none" strike="noStrike" dirty="0">
              <a:solidFill>
                <a:srgbClr val="000000"/>
              </a:solidFill>
              <a:effectLst/>
              <a:latin typeface="YACgES_-lms 0"/>
            </a:endParaRPr>
          </a:p>
          <a:p>
            <a:pPr>
              <a:buFont typeface="Wingdings" panose="05000000000000000000" pitchFamily="2" charset="2"/>
              <a:buChar char="à"/>
            </a:pPr>
            <a:r>
              <a:rPr lang="de-DE" dirty="0">
                <a:solidFill>
                  <a:srgbClr val="000000"/>
                </a:solidFill>
                <a:latin typeface="YACgES_-lms 0"/>
                <a:sym typeface="Wingdings" panose="05000000000000000000" pitchFamily="2" charset="2"/>
              </a:rPr>
              <a:t> Schneefallgrenze verlagert </a:t>
            </a:r>
          </a:p>
          <a:p>
            <a:pPr>
              <a:buFont typeface="Wingdings" panose="05000000000000000000" pitchFamily="2" charset="2"/>
              <a:buChar char="à"/>
            </a:pPr>
            <a:r>
              <a:rPr lang="de-DE" dirty="0">
                <a:solidFill>
                  <a:srgbClr val="000000"/>
                </a:solidFill>
                <a:latin typeface="YACgES_-lms 0"/>
                <a:sym typeface="Wingdings" panose="05000000000000000000" pitchFamily="2" charset="2"/>
              </a:rPr>
              <a:t> </a:t>
            </a:r>
            <a:r>
              <a:rPr lang="de-DE" b="0" i="0" u="none" strike="noStrike" dirty="0">
                <a:solidFill>
                  <a:srgbClr val="000000"/>
                </a:solidFill>
                <a:effectLst/>
                <a:latin typeface="YACgES_-lms 0"/>
                <a:sym typeface="Wingdings" panose="05000000000000000000" pitchFamily="2" charset="2"/>
              </a:rPr>
              <a:t>Dürren u. Extremwetter nehmen zu </a:t>
            </a:r>
          </a:p>
          <a:p>
            <a:pPr>
              <a:buFont typeface="Wingdings" panose="05000000000000000000" pitchFamily="2" charset="2"/>
              <a:buChar char="à"/>
            </a:pPr>
            <a:r>
              <a:rPr lang="de-DE" b="0" i="0" u="none" strike="noStrike" dirty="0">
                <a:solidFill>
                  <a:srgbClr val="000000"/>
                </a:solidFill>
                <a:effectLst/>
                <a:latin typeface="YACgES_-lms 0"/>
                <a:sym typeface="Wingdings" panose="05000000000000000000" pitchFamily="2" charset="2"/>
              </a:rPr>
              <a:t>Zunehmende Verdunstung </a:t>
            </a:r>
          </a:p>
          <a:p>
            <a:pPr>
              <a:buFont typeface="Wingdings" panose="05000000000000000000" pitchFamily="2" charset="2"/>
              <a:buChar char="à"/>
            </a:pPr>
            <a:r>
              <a:rPr lang="de-DE" dirty="0">
                <a:solidFill>
                  <a:srgbClr val="000000"/>
                </a:solidFill>
                <a:latin typeface="YACgES_-lms 0"/>
                <a:sym typeface="Wingdings" panose="05000000000000000000" pitchFamily="2" charset="2"/>
              </a:rPr>
              <a:t> Niederschlag verändert sich</a:t>
            </a:r>
          </a:p>
          <a:p>
            <a:pPr marL="0" indent="0">
              <a:buNone/>
            </a:pPr>
            <a:endParaRPr lang="de-DE" dirty="0">
              <a:solidFill>
                <a:srgbClr val="000000"/>
              </a:solidFill>
              <a:latin typeface="YACgES_-lms 0"/>
              <a:sym typeface="Wingdings" panose="05000000000000000000" pitchFamily="2" charset="2"/>
            </a:endParaRPr>
          </a:p>
          <a:p>
            <a:pPr>
              <a:buFont typeface="Wingdings" panose="05000000000000000000" pitchFamily="2" charset="2"/>
              <a:buChar char="à"/>
            </a:pPr>
            <a:r>
              <a:rPr lang="de-DE" b="0" i="0" u="none" strike="noStrike" dirty="0">
                <a:solidFill>
                  <a:srgbClr val="000000"/>
                </a:solidFill>
                <a:effectLst/>
                <a:latin typeface="YACgES_-lms 0"/>
                <a:sym typeface="Wingdings" panose="05000000000000000000" pitchFamily="2" charset="2"/>
              </a:rPr>
              <a:t> Abflussregime verändert sich </a:t>
            </a:r>
          </a:p>
          <a:p>
            <a:pPr marL="0" indent="0">
              <a:buNone/>
            </a:pPr>
            <a:endParaRPr lang="de-DE" dirty="0">
              <a:solidFill>
                <a:srgbClr val="000000"/>
              </a:solidFill>
              <a:latin typeface="YACgES_-lms 0"/>
              <a:sym typeface="Wingdings" panose="05000000000000000000" pitchFamily="2" charset="2"/>
            </a:endParaRPr>
          </a:p>
          <a:p>
            <a:pPr marL="0" indent="0">
              <a:buNone/>
            </a:pPr>
            <a:endParaRPr lang="de-DE" b="0" i="0" u="none" strike="noStrike" dirty="0">
              <a:solidFill>
                <a:srgbClr val="000000"/>
              </a:solidFill>
              <a:effectLst/>
              <a:latin typeface="YACgES_-lms 0"/>
            </a:endParaRPr>
          </a:p>
          <a:p>
            <a:pPr>
              <a:buFont typeface="Arial" panose="020B0604020202020204" pitchFamily="34" charset="0"/>
              <a:buChar char="•"/>
            </a:pPr>
            <a:endParaRPr lang="de-DE" dirty="0">
              <a:solidFill>
                <a:srgbClr val="000000"/>
              </a:solidFill>
              <a:latin typeface="YACgES_-lms 0"/>
            </a:endParaRPr>
          </a:p>
          <a:p>
            <a:pPr>
              <a:buFont typeface="Arial" panose="020B0604020202020204" pitchFamily="34" charset="0"/>
              <a:buChar char="•"/>
            </a:pPr>
            <a:endParaRPr lang="de-DE" dirty="0">
              <a:solidFill>
                <a:srgbClr val="000000"/>
              </a:solidFill>
              <a:effectLst/>
              <a:latin typeface="YACgES_-lms 0"/>
            </a:endParaRPr>
          </a:p>
          <a:p>
            <a:endParaRPr lang="de-DE" dirty="0"/>
          </a:p>
        </p:txBody>
      </p:sp>
      <p:pic>
        <p:nvPicPr>
          <p:cNvPr id="4" name="Grafik 3">
            <a:extLst>
              <a:ext uri="{FF2B5EF4-FFF2-40B4-BE49-F238E27FC236}">
                <a16:creationId xmlns:a16="http://schemas.microsoft.com/office/drawing/2014/main" id="{B65E9439-4A18-D723-1E43-991E085766C4}"/>
              </a:ext>
            </a:extLst>
          </p:cNvPr>
          <p:cNvPicPr>
            <a:picLocks noChangeAspect="1"/>
          </p:cNvPicPr>
          <p:nvPr/>
        </p:nvPicPr>
        <p:blipFill>
          <a:blip r:embed="rId3"/>
          <a:stretch>
            <a:fillRect/>
          </a:stretch>
        </p:blipFill>
        <p:spPr>
          <a:xfrm>
            <a:off x="7605742" y="3361771"/>
            <a:ext cx="4295716" cy="2455224"/>
          </a:xfrm>
          <a:prstGeom prst="rect">
            <a:avLst/>
          </a:prstGeom>
        </p:spPr>
      </p:pic>
      <p:pic>
        <p:nvPicPr>
          <p:cNvPr id="5" name="Grafik 4">
            <a:extLst>
              <a:ext uri="{FF2B5EF4-FFF2-40B4-BE49-F238E27FC236}">
                <a16:creationId xmlns:a16="http://schemas.microsoft.com/office/drawing/2014/main" id="{56053E40-F064-8351-02D7-FAE490CAD509}"/>
              </a:ext>
            </a:extLst>
          </p:cNvPr>
          <p:cNvPicPr>
            <a:picLocks noChangeAspect="1"/>
          </p:cNvPicPr>
          <p:nvPr/>
        </p:nvPicPr>
        <p:blipFill>
          <a:blip r:embed="rId4"/>
          <a:stretch>
            <a:fillRect/>
          </a:stretch>
        </p:blipFill>
        <p:spPr>
          <a:xfrm>
            <a:off x="7605742" y="553615"/>
            <a:ext cx="4295716" cy="2409084"/>
          </a:xfrm>
          <a:prstGeom prst="rect">
            <a:avLst/>
          </a:prstGeom>
        </p:spPr>
      </p:pic>
      <p:sp>
        <p:nvSpPr>
          <p:cNvPr id="6" name="Textfeld 5">
            <a:extLst>
              <a:ext uri="{FF2B5EF4-FFF2-40B4-BE49-F238E27FC236}">
                <a16:creationId xmlns:a16="http://schemas.microsoft.com/office/drawing/2014/main" id="{675288B5-0AFF-BF2C-5745-BFFA03B03C10}"/>
              </a:ext>
            </a:extLst>
          </p:cNvPr>
          <p:cNvSpPr txBox="1"/>
          <p:nvPr/>
        </p:nvSpPr>
        <p:spPr>
          <a:xfrm>
            <a:off x="7605742" y="2998789"/>
            <a:ext cx="4295716" cy="369332"/>
          </a:xfrm>
          <a:prstGeom prst="rect">
            <a:avLst/>
          </a:prstGeom>
          <a:noFill/>
        </p:spPr>
        <p:txBody>
          <a:bodyPr wrap="square" rtlCol="0">
            <a:spAutoFit/>
          </a:bodyPr>
          <a:lstStyle/>
          <a:p>
            <a:r>
              <a:rPr lang="de-DE" dirty="0"/>
              <a:t>2011 und 2015 im Vergleich </a:t>
            </a:r>
          </a:p>
        </p:txBody>
      </p:sp>
      <p:sp>
        <p:nvSpPr>
          <p:cNvPr id="7" name="Textfeld 6">
            <a:extLst>
              <a:ext uri="{FF2B5EF4-FFF2-40B4-BE49-F238E27FC236}">
                <a16:creationId xmlns:a16="http://schemas.microsoft.com/office/drawing/2014/main" id="{A28A2B59-DF57-84D8-E9B6-D8EF84359AA5}"/>
              </a:ext>
            </a:extLst>
          </p:cNvPr>
          <p:cNvSpPr txBox="1"/>
          <p:nvPr/>
        </p:nvSpPr>
        <p:spPr>
          <a:xfrm>
            <a:off x="10416209" y="5819157"/>
            <a:ext cx="1431235" cy="369332"/>
          </a:xfrm>
          <a:prstGeom prst="rect">
            <a:avLst/>
          </a:prstGeom>
          <a:noFill/>
        </p:spPr>
        <p:txBody>
          <a:bodyPr wrap="square" rtlCol="0">
            <a:spAutoFit/>
          </a:bodyPr>
          <a:lstStyle/>
          <a:p>
            <a:r>
              <a:rPr lang="de-DE" dirty="0"/>
              <a:t>Abb. 4.1, 4.2</a:t>
            </a:r>
          </a:p>
        </p:txBody>
      </p:sp>
    </p:spTree>
    <p:extLst>
      <p:ext uri="{BB962C8B-B14F-4D97-AF65-F5344CB8AC3E}">
        <p14:creationId xmlns:p14="http://schemas.microsoft.com/office/powerpoint/2010/main" val="3494677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5F3D4D-4670-83BA-00C7-5D1679182B90}"/>
              </a:ext>
            </a:extLst>
          </p:cNvPr>
          <p:cNvSpPr>
            <a:spLocks noGrp="1"/>
          </p:cNvSpPr>
          <p:nvPr>
            <p:ph type="title"/>
          </p:nvPr>
        </p:nvSpPr>
        <p:spPr/>
        <p:txBody>
          <a:bodyPr/>
          <a:lstStyle/>
          <a:p>
            <a:r>
              <a:rPr lang="de-DE" dirty="0"/>
              <a:t>Folgen für Mensch und Umwelt </a:t>
            </a:r>
          </a:p>
        </p:txBody>
      </p:sp>
      <p:sp>
        <p:nvSpPr>
          <p:cNvPr id="3" name="Inhaltsplatzhalter 2">
            <a:extLst>
              <a:ext uri="{FF2B5EF4-FFF2-40B4-BE49-F238E27FC236}">
                <a16:creationId xmlns:a16="http://schemas.microsoft.com/office/drawing/2014/main" id="{540B4224-8FD9-C193-685E-95B102098442}"/>
              </a:ext>
            </a:extLst>
          </p:cNvPr>
          <p:cNvSpPr>
            <a:spLocks noGrp="1"/>
          </p:cNvSpPr>
          <p:nvPr>
            <p:ph sz="half" idx="1"/>
          </p:nvPr>
        </p:nvSpPr>
        <p:spPr/>
        <p:txBody>
          <a:bodyPr>
            <a:normAutofit/>
          </a:bodyPr>
          <a:lstStyle/>
          <a:p>
            <a:pPr>
              <a:buFont typeface="Arial" panose="020B0604020202020204" pitchFamily="34" charset="0"/>
              <a:buChar char="•"/>
            </a:pPr>
            <a:r>
              <a:rPr lang="de-DE" b="0" i="0" u="none" strike="noStrike" dirty="0">
                <a:solidFill>
                  <a:srgbClr val="000000"/>
                </a:solidFill>
                <a:effectLst/>
              </a:rPr>
              <a:t>Hochwassergefahr durch erhöhten, starken Abfluss im Winter, den die Staudämme nicht auffangen können (Regen)</a:t>
            </a:r>
            <a:endParaRPr lang="de-DE" dirty="0"/>
          </a:p>
          <a:p>
            <a:pPr>
              <a:buFont typeface="Arial" panose="020B0604020202020204" pitchFamily="34" charset="0"/>
              <a:buChar char="•"/>
            </a:pPr>
            <a:r>
              <a:rPr lang="de-DE" b="0" i="0" u="none" strike="noStrike" dirty="0">
                <a:solidFill>
                  <a:srgbClr val="000000"/>
                </a:solidFill>
                <a:effectLst/>
              </a:rPr>
              <a:t>Wasserknappheit im  Sommerhalbjahr, </a:t>
            </a:r>
            <a:endParaRPr lang="de-DE" dirty="0"/>
          </a:p>
          <a:p>
            <a:pPr marL="0" indent="0">
              <a:buNone/>
            </a:pPr>
            <a:endParaRPr lang="de-DE" dirty="0"/>
          </a:p>
        </p:txBody>
      </p:sp>
      <p:sp>
        <p:nvSpPr>
          <p:cNvPr id="4" name="Inhaltsplatzhalter 3">
            <a:extLst>
              <a:ext uri="{FF2B5EF4-FFF2-40B4-BE49-F238E27FC236}">
                <a16:creationId xmlns:a16="http://schemas.microsoft.com/office/drawing/2014/main" id="{DB7E9BC5-478B-2B0E-DC1E-3A158B836A16}"/>
              </a:ext>
            </a:extLst>
          </p:cNvPr>
          <p:cNvSpPr>
            <a:spLocks noGrp="1"/>
          </p:cNvSpPr>
          <p:nvPr>
            <p:ph sz="half" idx="2"/>
          </p:nvPr>
        </p:nvSpPr>
        <p:spPr/>
        <p:txBody>
          <a:bodyPr>
            <a:normAutofit/>
          </a:bodyPr>
          <a:lstStyle/>
          <a:p>
            <a:pPr>
              <a:buFont typeface="Arial" panose="020B0604020202020204" pitchFamily="34" charset="0"/>
              <a:buChar char="•"/>
            </a:pPr>
            <a:r>
              <a:rPr lang="de-DE" dirty="0">
                <a:solidFill>
                  <a:srgbClr val="272727"/>
                </a:solidFill>
              </a:rPr>
              <a:t>Flusssysteme beeinflusst </a:t>
            </a:r>
            <a:endParaRPr lang="de-DE" dirty="0"/>
          </a:p>
          <a:p>
            <a:pPr>
              <a:buFont typeface="Arial" panose="020B0604020202020204" pitchFamily="34" charset="0"/>
              <a:buChar char="•"/>
            </a:pPr>
            <a:r>
              <a:rPr lang="de-DE" dirty="0">
                <a:solidFill>
                  <a:srgbClr val="272727"/>
                </a:solidFill>
              </a:rPr>
              <a:t>…</a:t>
            </a:r>
            <a:endParaRPr lang="de-DE" dirty="0"/>
          </a:p>
          <a:p>
            <a:endParaRPr lang="de-DE" dirty="0"/>
          </a:p>
        </p:txBody>
      </p:sp>
    </p:spTree>
    <p:extLst>
      <p:ext uri="{BB962C8B-B14F-4D97-AF65-F5344CB8AC3E}">
        <p14:creationId xmlns:p14="http://schemas.microsoft.com/office/powerpoint/2010/main" val="3587807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124586-DB45-3A1C-5287-97DFA43B2D3E}"/>
              </a:ext>
            </a:extLst>
          </p:cNvPr>
          <p:cNvSpPr>
            <a:spLocks noGrp="1"/>
          </p:cNvSpPr>
          <p:nvPr>
            <p:ph type="title"/>
          </p:nvPr>
        </p:nvSpPr>
        <p:spPr/>
        <p:txBody>
          <a:bodyPr/>
          <a:lstStyle/>
          <a:p>
            <a:r>
              <a:rPr lang="de-DE" dirty="0"/>
              <a:t>Fazit und Ausblick </a:t>
            </a:r>
          </a:p>
        </p:txBody>
      </p:sp>
      <p:sp>
        <p:nvSpPr>
          <p:cNvPr id="3" name="Inhaltsplatzhalter 2">
            <a:extLst>
              <a:ext uri="{FF2B5EF4-FFF2-40B4-BE49-F238E27FC236}">
                <a16:creationId xmlns:a16="http://schemas.microsoft.com/office/drawing/2014/main" id="{CF7F093B-D401-BD27-0722-FE261210E909}"/>
              </a:ext>
            </a:extLst>
          </p:cNvPr>
          <p:cNvSpPr>
            <a:spLocks noGrp="1"/>
          </p:cNvSpPr>
          <p:nvPr>
            <p:ph idx="1"/>
          </p:nvPr>
        </p:nvSpPr>
        <p:spPr/>
        <p:txBody>
          <a:bodyPr/>
          <a:lstStyle/>
          <a:p>
            <a:r>
              <a:rPr lang="de-DE" dirty="0"/>
              <a:t>Kalifornien von den Schneedecken des Sierra Nevada abhängig </a:t>
            </a:r>
          </a:p>
          <a:p>
            <a:r>
              <a:rPr lang="de-DE" dirty="0"/>
              <a:t>Diese schrumpfen durch den Klimawandel </a:t>
            </a:r>
          </a:p>
          <a:p>
            <a:r>
              <a:rPr lang="de-DE" dirty="0"/>
              <a:t>Zahlreiche Auswirkungen auf Abfluss, Umwelt und Gesellschaft </a:t>
            </a:r>
          </a:p>
          <a:p>
            <a:endParaRPr lang="de-DE" dirty="0"/>
          </a:p>
        </p:txBody>
      </p:sp>
    </p:spTree>
    <p:extLst>
      <p:ext uri="{BB962C8B-B14F-4D97-AF65-F5344CB8AC3E}">
        <p14:creationId xmlns:p14="http://schemas.microsoft.com/office/powerpoint/2010/main" val="2212323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816B5F8-89F4-45B2-B591-21E47E816605}"/>
              </a:ext>
            </a:extLst>
          </p:cNvPr>
          <p:cNvSpPr>
            <a:spLocks noGrp="1"/>
          </p:cNvSpPr>
          <p:nvPr>
            <p:ph type="title"/>
          </p:nvPr>
        </p:nvSpPr>
        <p:spPr/>
        <p:txBody>
          <a:bodyPr/>
          <a:lstStyle/>
          <a:p>
            <a:r>
              <a:rPr lang="de-DE" dirty="0"/>
              <a:t>Quellen</a:t>
            </a:r>
            <a:br>
              <a:rPr lang="de-DE" dirty="0"/>
            </a:br>
            <a:endParaRPr lang="de-DE" dirty="0"/>
          </a:p>
        </p:txBody>
      </p:sp>
      <p:sp>
        <p:nvSpPr>
          <p:cNvPr id="3" name="Inhaltsplatzhalter 2">
            <a:extLst>
              <a:ext uri="{FF2B5EF4-FFF2-40B4-BE49-F238E27FC236}">
                <a16:creationId xmlns:a16="http://schemas.microsoft.com/office/drawing/2014/main" id="{D21AD38E-F4AB-D88D-E58F-F4E1700818AB}"/>
              </a:ext>
            </a:extLst>
          </p:cNvPr>
          <p:cNvSpPr>
            <a:spLocks noGrp="1"/>
          </p:cNvSpPr>
          <p:nvPr>
            <p:ph idx="1"/>
          </p:nvPr>
        </p:nvSpPr>
        <p:spPr>
          <a:xfrm>
            <a:off x="178904" y="1212576"/>
            <a:ext cx="12013096" cy="5923720"/>
          </a:xfrm>
        </p:spPr>
        <p:txBody>
          <a:bodyPr>
            <a:normAutofit fontScale="55000" lnSpcReduction="20000"/>
          </a:bodyPr>
          <a:lstStyle/>
          <a:p>
            <a:pPr>
              <a:lnSpc>
                <a:spcPct val="107000"/>
              </a:lnSpc>
              <a:spcAft>
                <a:spcPts val="800"/>
              </a:spcAft>
            </a:pPr>
            <a:r>
              <a:rPr lang="en-US" dirty="0">
                <a:effectLst/>
                <a:latin typeface="Calibri" panose="020F0502020204030204" pitchFamily="34" charset="0"/>
                <a:ea typeface="Calibri" panose="020F0502020204030204" pitchFamily="34" charset="0"/>
                <a:cs typeface="Times New Roman" panose="02020603050405020304" pitchFamily="18" charset="0"/>
              </a:rPr>
              <a:t>Bonta, R. (2022): Climate Change Impacts in California. </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State </a:t>
            </a:r>
            <a:r>
              <a:rPr lang="en-US" i="1" dirty="0">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California Department </a:t>
            </a:r>
            <a:r>
              <a:rPr lang="en-US" i="1" dirty="0">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Justice. </a:t>
            </a:r>
            <a:r>
              <a:rPr lang="de-DE" dirty="0">
                <a:effectLst/>
                <a:latin typeface="Calibri" panose="020F0502020204030204" pitchFamily="34" charset="0"/>
                <a:ea typeface="Calibri" panose="020F0502020204030204" pitchFamily="34" charset="0"/>
                <a:cs typeface="Times New Roman" panose="02020603050405020304" pitchFamily="18" charset="0"/>
              </a:rPr>
              <a:t>Online unter: https://oag.ca.gov/environment/impact (aufgerufen am 08.11.2022).</a:t>
            </a:r>
          </a:p>
          <a:p>
            <a:pPr>
              <a:lnSpc>
                <a:spcPct val="107000"/>
              </a:lnSpc>
              <a:spcAft>
                <a:spcPts val="800"/>
              </a:spcAft>
            </a:pPr>
            <a:r>
              <a:rPr lang="de-DE" dirty="0">
                <a:effectLst/>
                <a:latin typeface="Calibri" panose="020F0502020204030204" pitchFamily="34" charset="0"/>
                <a:ea typeface="Calibri" panose="020F0502020204030204" pitchFamily="34" charset="0"/>
                <a:cs typeface="Times New Roman" panose="02020603050405020304" pitchFamily="18" charset="0"/>
              </a:rPr>
              <a:t>Bildungsserver Klimawandel (2020): Wasserprobleme und Klimawandel in Kalifornien. Online unter: https://wiki.bildungsserver.de/klimawandel/index.php/Wasserprobleme_und_Klimawandel_in_Kalifornien (aufgerufen am 12.11.2022). </a:t>
            </a:r>
          </a:p>
          <a:p>
            <a:pPr>
              <a:lnSpc>
                <a:spcPct val="115000"/>
              </a:lnSpc>
              <a:spcAft>
                <a:spcPts val="800"/>
              </a:spcAft>
            </a:pPr>
            <a:r>
              <a:rPr lang="en-US" dirty="0">
                <a:effectLst/>
                <a:latin typeface="Calibri" panose="020F0502020204030204" pitchFamily="34" charset="0"/>
                <a:ea typeface="Calibri" panose="020F0502020204030204" pitchFamily="34" charset="0"/>
                <a:cs typeface="Times New Roman" panose="02020603050405020304" pitchFamily="18" charset="0"/>
              </a:rPr>
              <a:t>California Department of Water Resources (2022): New Water Year Begins Amid Preparations for Continued Drought. Online </a:t>
            </a:r>
            <a:r>
              <a:rPr lang="en-US" dirty="0" err="1">
                <a:effectLst/>
                <a:latin typeface="Calibri" panose="020F0502020204030204" pitchFamily="34" charset="0"/>
                <a:ea typeface="Calibri" panose="020F0502020204030204" pitchFamily="34" charset="0"/>
                <a:cs typeface="Times New Roman" panose="02020603050405020304" pitchFamily="18" charset="0"/>
              </a:rPr>
              <a:t>unter</a:t>
            </a:r>
            <a:r>
              <a:rPr lang="en-US" dirty="0">
                <a:effectLst/>
                <a:latin typeface="Calibri" panose="020F0502020204030204" pitchFamily="34" charset="0"/>
                <a:ea typeface="Calibri" panose="020F0502020204030204" pitchFamily="34" charset="0"/>
                <a:cs typeface="Times New Roman" panose="02020603050405020304" pitchFamily="18" charset="0"/>
              </a:rPr>
              <a:t>: https://water.ca.gov/News/News-Releases/2022/Oct-22/New-Water-Year-Begins-Amid-Preparations-for-Continued-Drought (</a:t>
            </a:r>
            <a:r>
              <a:rPr lang="en-US" dirty="0" err="1">
                <a:effectLst/>
                <a:latin typeface="Calibri" panose="020F0502020204030204" pitchFamily="34" charset="0"/>
                <a:ea typeface="Calibri" panose="020F0502020204030204" pitchFamily="34" charset="0"/>
                <a:cs typeface="Times New Roman" panose="02020603050405020304" pitchFamily="18" charset="0"/>
              </a:rPr>
              <a:t>aufgerufen</a:t>
            </a:r>
            <a:r>
              <a:rPr lang="en-US" dirty="0">
                <a:effectLst/>
                <a:latin typeface="Calibri" panose="020F0502020204030204" pitchFamily="34" charset="0"/>
                <a:ea typeface="Calibri" panose="020F0502020204030204" pitchFamily="34" charset="0"/>
                <a:cs typeface="Times New Roman" panose="02020603050405020304" pitchFamily="18" charset="0"/>
              </a:rPr>
              <a:t> am 12.11.2022).</a:t>
            </a:r>
            <a:endParaRPr lang="de-DE"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800"/>
              </a:spcAft>
            </a:pPr>
            <a:r>
              <a:rPr lang="en-US" dirty="0">
                <a:effectLst/>
                <a:latin typeface="Calibri" panose="020F0502020204030204" pitchFamily="34" charset="0"/>
                <a:ea typeface="Calibri" panose="020F0502020204030204" pitchFamily="34" charset="0"/>
                <a:cs typeface="Times New Roman" panose="02020603050405020304" pitchFamily="18" charset="0"/>
              </a:rPr>
              <a:t>Daniel </a:t>
            </a:r>
            <a:r>
              <a:rPr lang="en-US" dirty="0" err="1">
                <a:effectLst/>
                <a:latin typeface="Calibri" panose="020F0502020204030204" pitchFamily="34" charset="0"/>
                <a:ea typeface="Calibri" panose="020F0502020204030204" pitchFamily="34" charset="0"/>
                <a:cs typeface="Times New Roman" panose="02020603050405020304" pitchFamily="18" charset="0"/>
              </a:rPr>
              <a:t>Lingenhöhl</a:t>
            </a:r>
            <a:r>
              <a:rPr lang="en-US" dirty="0">
                <a:effectLst/>
                <a:latin typeface="Calibri" panose="020F0502020204030204" pitchFamily="34" charset="0"/>
                <a:ea typeface="Calibri" panose="020F0502020204030204" pitchFamily="34" charset="0"/>
                <a:cs typeface="Times New Roman" panose="02020603050405020304" pitchFamily="18" charset="0"/>
              </a:rPr>
              <a:t> (2014): </a:t>
            </a:r>
            <a:r>
              <a:rPr lang="en-US" dirty="0" err="1">
                <a:effectLst/>
                <a:latin typeface="Calibri" panose="020F0502020204030204" pitchFamily="34" charset="0"/>
                <a:ea typeface="Calibri" panose="020F0502020204030204" pitchFamily="34" charset="0"/>
                <a:cs typeface="Times New Roman" panose="02020603050405020304" pitchFamily="18" charset="0"/>
              </a:rPr>
              <a:t>Ananasexpress</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lindert</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Kaliforniens</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Jahrtausenddürre</a:t>
            </a:r>
            <a:r>
              <a:rPr lang="en-US" dirty="0">
                <a:effectLst/>
                <a:latin typeface="Calibri" panose="020F0502020204030204" pitchFamily="34" charset="0"/>
                <a:ea typeface="Calibri" panose="020F0502020204030204" pitchFamily="34" charset="0"/>
                <a:cs typeface="Times New Roman" panose="02020603050405020304" pitchFamily="18" charset="0"/>
              </a:rPr>
              <a:t>. Online </a:t>
            </a:r>
            <a:r>
              <a:rPr lang="en-US" dirty="0" err="1">
                <a:effectLst/>
                <a:latin typeface="Calibri" panose="020F0502020204030204" pitchFamily="34" charset="0"/>
                <a:ea typeface="Calibri" panose="020F0502020204030204" pitchFamily="34" charset="0"/>
                <a:cs typeface="Times New Roman" panose="02020603050405020304" pitchFamily="18" charset="0"/>
              </a:rPr>
              <a:t>unter</a:t>
            </a:r>
            <a:r>
              <a:rPr lang="en-US" dirty="0">
                <a:effectLst/>
                <a:latin typeface="Calibri" panose="020F0502020204030204" pitchFamily="34" charset="0"/>
                <a:ea typeface="Calibri" panose="020F0502020204030204" pitchFamily="34" charset="0"/>
                <a:cs typeface="Times New Roman" panose="02020603050405020304" pitchFamily="18" charset="0"/>
              </a:rPr>
              <a:t>: https://www.spektrum.de/news/ananasexpress-lindert-kaliforniens-jahrtausendduerre/1323573 (</a:t>
            </a:r>
            <a:r>
              <a:rPr lang="en-US" dirty="0" err="1">
                <a:effectLst/>
                <a:latin typeface="Calibri" panose="020F0502020204030204" pitchFamily="34" charset="0"/>
                <a:ea typeface="Calibri" panose="020F0502020204030204" pitchFamily="34" charset="0"/>
                <a:cs typeface="Times New Roman" panose="02020603050405020304" pitchFamily="18" charset="0"/>
              </a:rPr>
              <a:t>aufgerufen</a:t>
            </a:r>
            <a:r>
              <a:rPr lang="en-US" dirty="0">
                <a:effectLst/>
                <a:latin typeface="Calibri" panose="020F0502020204030204" pitchFamily="34" charset="0"/>
                <a:ea typeface="Calibri" panose="020F0502020204030204" pitchFamily="34" charset="0"/>
                <a:cs typeface="Times New Roman" panose="02020603050405020304" pitchFamily="18" charset="0"/>
              </a:rPr>
              <a:t> am 10.11.2022). </a:t>
            </a:r>
            <a:endParaRPr lang="de-DE"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dirty="0">
                <a:effectLst/>
                <a:latin typeface="Calibri" panose="020F0502020204030204" pitchFamily="34" charset="0"/>
                <a:ea typeface="Calibri" panose="020F0502020204030204" pitchFamily="34" charset="0"/>
                <a:cs typeface="Times New Roman" panose="02020603050405020304" pitchFamily="18" charset="0"/>
              </a:rPr>
              <a:t>Daniel </a:t>
            </a:r>
            <a:r>
              <a:rPr lang="en-US" dirty="0" err="1">
                <a:effectLst/>
                <a:latin typeface="Calibri" panose="020F0502020204030204" pitchFamily="34" charset="0"/>
                <a:ea typeface="Calibri" panose="020F0502020204030204" pitchFamily="34" charset="0"/>
                <a:cs typeface="Times New Roman" panose="02020603050405020304" pitchFamily="18" charset="0"/>
              </a:rPr>
              <a:t>Lindenhöhl</a:t>
            </a:r>
            <a:r>
              <a:rPr lang="en-US" dirty="0">
                <a:effectLst/>
                <a:latin typeface="Calibri" panose="020F0502020204030204" pitchFamily="34" charset="0"/>
                <a:ea typeface="Calibri" panose="020F0502020204030204" pitchFamily="34" charset="0"/>
                <a:cs typeface="Times New Roman" panose="02020603050405020304" pitchFamily="18" charset="0"/>
              </a:rPr>
              <a:t> (2019): Klima: </a:t>
            </a:r>
            <a:r>
              <a:rPr lang="en-US" dirty="0" err="1">
                <a:effectLst/>
                <a:latin typeface="Calibri" panose="020F0502020204030204" pitchFamily="34" charset="0"/>
                <a:ea typeface="Calibri" panose="020F0502020204030204" pitchFamily="34" charset="0"/>
                <a:cs typeface="Times New Roman" panose="02020603050405020304" pitchFamily="18" charset="0"/>
              </a:rPr>
              <a:t>Himmelsflüsse</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werden</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wärmer</a:t>
            </a:r>
            <a:r>
              <a:rPr lang="en-US" dirty="0">
                <a:effectLst/>
                <a:latin typeface="Calibri" panose="020F0502020204030204" pitchFamily="34" charset="0"/>
                <a:ea typeface="Calibri" panose="020F0502020204030204" pitchFamily="34" charset="0"/>
                <a:cs typeface="Times New Roman" panose="02020603050405020304" pitchFamily="18" charset="0"/>
              </a:rPr>
              <a:t>. Online </a:t>
            </a:r>
            <a:r>
              <a:rPr lang="en-US" dirty="0" err="1">
                <a:effectLst/>
                <a:latin typeface="Calibri" panose="020F0502020204030204" pitchFamily="34" charset="0"/>
                <a:ea typeface="Calibri" panose="020F0502020204030204" pitchFamily="34" charset="0"/>
                <a:cs typeface="Times New Roman" panose="02020603050405020304" pitchFamily="18" charset="0"/>
              </a:rPr>
              <a:t>unter</a:t>
            </a:r>
            <a:r>
              <a:rPr lang="en-US" dirty="0">
                <a:effectLst/>
                <a:latin typeface="Calibri" panose="020F0502020204030204" pitchFamily="34" charset="0"/>
                <a:ea typeface="Calibri" panose="020F0502020204030204" pitchFamily="34" charset="0"/>
                <a:cs typeface="Times New Roman" panose="02020603050405020304" pitchFamily="18" charset="0"/>
              </a:rPr>
              <a:t>: https://www.spektrum.de/news/klima-himmelsfluesse-werden-waermer/1656218 (</a:t>
            </a:r>
            <a:r>
              <a:rPr lang="en-US" dirty="0" err="1">
                <a:effectLst/>
                <a:latin typeface="Calibri" panose="020F0502020204030204" pitchFamily="34" charset="0"/>
                <a:ea typeface="Calibri" panose="020F0502020204030204" pitchFamily="34" charset="0"/>
                <a:cs typeface="Times New Roman" panose="02020603050405020304" pitchFamily="18" charset="0"/>
              </a:rPr>
              <a:t>abgerufen</a:t>
            </a:r>
            <a:r>
              <a:rPr lang="en-US" dirty="0">
                <a:effectLst/>
                <a:latin typeface="Calibri" panose="020F0502020204030204" pitchFamily="34" charset="0"/>
                <a:ea typeface="Calibri" panose="020F0502020204030204" pitchFamily="34" charset="0"/>
                <a:cs typeface="Times New Roman" panose="02020603050405020304" pitchFamily="18" charset="0"/>
              </a:rPr>
              <a:t> am 12.11.2022). </a:t>
            </a:r>
            <a:endParaRPr lang="de-DE" dirty="0">
              <a:effectLst/>
              <a:latin typeface="Times New Roman" panose="02020603050405020304" pitchFamily="18" charset="0"/>
              <a:ea typeface="Times New Roman" panose="02020603050405020304" pitchFamily="18" charset="0"/>
            </a:endParaRPr>
          </a:p>
          <a:p>
            <a:pPr>
              <a:lnSpc>
                <a:spcPct val="115000"/>
              </a:lnSpc>
            </a:pPr>
            <a:r>
              <a:rPr lang="en-US" dirty="0">
                <a:effectLst/>
                <a:latin typeface="Calibri" panose="020F0502020204030204" pitchFamily="34" charset="0"/>
                <a:ea typeface="Calibri" panose="020F0502020204030204" pitchFamily="34" charset="0"/>
                <a:cs typeface="Times New Roman" panose="02020603050405020304" pitchFamily="18" charset="0"/>
              </a:rPr>
              <a:t>Hamburger </a:t>
            </a:r>
            <a:r>
              <a:rPr lang="en-US" dirty="0" err="1">
                <a:effectLst/>
                <a:latin typeface="Calibri" panose="020F0502020204030204" pitchFamily="34" charset="0"/>
                <a:ea typeface="Calibri" panose="020F0502020204030204" pitchFamily="34" charset="0"/>
                <a:cs typeface="Times New Roman" panose="02020603050405020304" pitchFamily="18" charset="0"/>
              </a:rPr>
              <a:t>Bildungsserver</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Kasang</a:t>
            </a:r>
            <a:r>
              <a:rPr lang="en-US" dirty="0">
                <a:effectLst/>
                <a:latin typeface="Calibri" panose="020F0502020204030204" pitchFamily="34" charset="0"/>
                <a:ea typeface="Calibri" panose="020F0502020204030204" pitchFamily="34" charset="0"/>
                <a:cs typeface="Times New Roman" panose="02020603050405020304" pitchFamily="18" charset="0"/>
              </a:rPr>
              <a:t>, D. (o. J.): </a:t>
            </a:r>
            <a:r>
              <a:rPr lang="en-US" dirty="0" err="1">
                <a:effectLst/>
                <a:latin typeface="Calibri" panose="020F0502020204030204" pitchFamily="34" charset="0"/>
                <a:ea typeface="Calibri" panose="020F0502020204030204" pitchFamily="34" charset="0"/>
                <a:cs typeface="Times New Roman" panose="02020603050405020304" pitchFamily="18" charset="0"/>
              </a:rPr>
              <a:t>Klimaänderung</a:t>
            </a:r>
            <a:r>
              <a:rPr lang="en-US" dirty="0">
                <a:effectLst/>
                <a:latin typeface="Calibri" panose="020F0502020204030204" pitchFamily="34" charset="0"/>
                <a:ea typeface="Calibri" panose="020F0502020204030204" pitchFamily="34" charset="0"/>
                <a:cs typeface="Times New Roman" panose="02020603050405020304" pitchFamily="18" charset="0"/>
              </a:rPr>
              <a:t> in </a:t>
            </a:r>
            <a:r>
              <a:rPr lang="en-US" dirty="0" err="1">
                <a:effectLst/>
                <a:latin typeface="Calibri" panose="020F0502020204030204" pitchFamily="34" charset="0"/>
                <a:ea typeface="Calibri" panose="020F0502020204030204" pitchFamily="34" charset="0"/>
                <a:cs typeface="Times New Roman" panose="02020603050405020304" pitchFamily="18" charset="0"/>
              </a:rPr>
              <a:t>Nordamerika</a:t>
            </a:r>
            <a:r>
              <a:rPr lang="en-US" dirty="0">
                <a:effectLst/>
                <a:latin typeface="Calibri" panose="020F0502020204030204" pitchFamily="34" charset="0"/>
                <a:ea typeface="Calibri" panose="020F0502020204030204" pitchFamily="34" charset="0"/>
                <a:cs typeface="Times New Roman" panose="02020603050405020304" pitchFamily="18" charset="0"/>
              </a:rPr>
              <a:t>. Online </a:t>
            </a:r>
            <a:r>
              <a:rPr lang="en-US" dirty="0" err="1">
                <a:effectLst/>
                <a:latin typeface="Calibri" panose="020F0502020204030204" pitchFamily="34" charset="0"/>
                <a:ea typeface="Calibri" panose="020F0502020204030204" pitchFamily="34" charset="0"/>
                <a:cs typeface="Times New Roman" panose="02020603050405020304" pitchFamily="18" charset="0"/>
              </a:rPr>
              <a:t>unter</a:t>
            </a:r>
            <a:r>
              <a:rPr lang="en-US" dirty="0">
                <a:effectLst/>
                <a:latin typeface="Calibri" panose="020F0502020204030204" pitchFamily="34" charset="0"/>
                <a:ea typeface="Calibri" panose="020F0502020204030204" pitchFamily="34" charset="0"/>
                <a:cs typeface="Times New Roman" panose="02020603050405020304" pitchFamily="18" charset="0"/>
              </a:rPr>
              <a:t>: https://bildungsserver.hamburg.de/regionale-klimaaenderungen/3185736/nordamerika/ (</a:t>
            </a:r>
            <a:r>
              <a:rPr lang="en-US" dirty="0" err="1">
                <a:effectLst/>
                <a:latin typeface="Calibri" panose="020F0502020204030204" pitchFamily="34" charset="0"/>
                <a:ea typeface="Calibri" panose="020F0502020204030204" pitchFamily="34" charset="0"/>
                <a:cs typeface="Times New Roman" panose="02020603050405020304" pitchFamily="18" charset="0"/>
              </a:rPr>
              <a:t>aufgerufen</a:t>
            </a:r>
            <a:r>
              <a:rPr lang="en-US" dirty="0">
                <a:effectLst/>
                <a:latin typeface="Calibri" panose="020F0502020204030204" pitchFamily="34" charset="0"/>
                <a:ea typeface="Calibri" panose="020F0502020204030204" pitchFamily="34" charset="0"/>
                <a:cs typeface="Times New Roman" panose="02020603050405020304" pitchFamily="18" charset="0"/>
              </a:rPr>
              <a:t> am 07.11.2022).</a:t>
            </a:r>
            <a:endParaRPr lang="de-DE" dirty="0">
              <a:effectLst/>
              <a:latin typeface="Times New Roman" panose="02020603050405020304" pitchFamily="18" charset="0"/>
              <a:ea typeface="Times New Roman" panose="02020603050405020304" pitchFamily="18" charset="0"/>
            </a:endParaRPr>
          </a:p>
          <a:p>
            <a:pPr>
              <a:lnSpc>
                <a:spcPct val="107000"/>
              </a:lnSpc>
              <a:spcAft>
                <a:spcPts val="800"/>
              </a:spcAft>
            </a:pPr>
            <a:r>
              <a:rPr lang="en-US" dirty="0" err="1">
                <a:effectLst/>
                <a:latin typeface="Calibri" panose="020F0502020204030204" pitchFamily="34" charset="0"/>
                <a:ea typeface="Calibri" panose="020F0502020204030204" pitchFamily="34" charset="0"/>
                <a:cs typeface="Times New Roman" panose="02020603050405020304" pitchFamily="18" charset="0"/>
              </a:rPr>
              <a:t>Kasang</a:t>
            </a:r>
            <a:r>
              <a:rPr lang="en-US" dirty="0">
                <a:effectLst/>
                <a:latin typeface="Calibri" panose="020F0502020204030204" pitchFamily="34" charset="0"/>
                <a:ea typeface="Calibri" panose="020F0502020204030204" pitchFamily="34" charset="0"/>
                <a:cs typeface="Times New Roman" panose="02020603050405020304" pitchFamily="18" charset="0"/>
              </a:rPr>
              <a:t>, D. (2020): </a:t>
            </a:r>
            <a:r>
              <a:rPr lang="en-US" dirty="0" err="1">
                <a:effectLst/>
                <a:latin typeface="Calibri" panose="020F0502020204030204" pitchFamily="34" charset="0"/>
                <a:ea typeface="Calibri" panose="020F0502020204030204" pitchFamily="34" charset="0"/>
                <a:cs typeface="Times New Roman" panose="02020603050405020304" pitchFamily="18" charset="0"/>
              </a:rPr>
              <a:t>Hochgebirge</a:t>
            </a:r>
            <a:r>
              <a:rPr lang="en-US" dirty="0">
                <a:effectLst/>
                <a:latin typeface="Calibri" panose="020F0502020204030204" pitchFamily="34" charset="0"/>
                <a:ea typeface="Calibri" panose="020F0502020204030204" pitchFamily="34" charset="0"/>
                <a:cs typeface="Times New Roman" panose="02020603050405020304" pitchFamily="18" charset="0"/>
              </a:rPr>
              <a:t> und </a:t>
            </a:r>
            <a:r>
              <a:rPr lang="en-US" dirty="0" err="1">
                <a:effectLst/>
                <a:latin typeface="Calibri" panose="020F0502020204030204" pitchFamily="34" charset="0"/>
                <a:ea typeface="Calibri" panose="020F0502020204030204" pitchFamily="34" charset="0"/>
                <a:cs typeface="Times New Roman" panose="02020603050405020304" pitchFamily="18" charset="0"/>
              </a:rPr>
              <a:t>Wasserressourcen</a:t>
            </a:r>
            <a:r>
              <a:rPr lang="en-US" dirty="0">
                <a:effectLst/>
                <a:latin typeface="Calibri" panose="020F0502020204030204" pitchFamily="34" charset="0"/>
                <a:ea typeface="Calibri" panose="020F0502020204030204" pitchFamily="34" charset="0"/>
                <a:cs typeface="Times New Roman" panose="02020603050405020304" pitchFamily="18" charset="0"/>
              </a:rPr>
              <a:t> in Peru und </a:t>
            </a:r>
            <a:r>
              <a:rPr lang="en-US" dirty="0" err="1">
                <a:effectLst/>
                <a:latin typeface="Calibri" panose="020F0502020204030204" pitchFamily="34" charset="0"/>
                <a:ea typeface="Calibri" panose="020F0502020204030204" pitchFamily="34" charset="0"/>
                <a:cs typeface="Times New Roman" panose="02020603050405020304" pitchFamily="18" charset="0"/>
              </a:rPr>
              <a:t>Kalifornien</a:t>
            </a:r>
            <a:r>
              <a:rPr lang="en-US" dirty="0">
                <a:effectLst/>
                <a:latin typeface="Calibri" panose="020F0502020204030204" pitchFamily="34" charset="0"/>
                <a:ea typeface="Calibri" panose="020F0502020204030204" pitchFamily="34" charset="0"/>
                <a:cs typeface="Times New Roman" panose="02020603050405020304" pitchFamily="18" charset="0"/>
              </a:rPr>
              <a:t>. In: </a:t>
            </a:r>
            <a:r>
              <a:rPr lang="en-US" dirty="0" err="1">
                <a:effectLst/>
                <a:latin typeface="Calibri" panose="020F0502020204030204" pitchFamily="34" charset="0"/>
                <a:ea typeface="Calibri" panose="020F0502020204030204" pitchFamily="34" charset="0"/>
                <a:cs typeface="Times New Roman" panose="02020603050405020304" pitchFamily="18" charset="0"/>
              </a:rPr>
              <a:t>Lozán</a:t>
            </a:r>
            <a:r>
              <a:rPr lang="en-US" dirty="0">
                <a:effectLst/>
                <a:latin typeface="Calibri" panose="020F0502020204030204" pitchFamily="34" charset="0"/>
                <a:ea typeface="Calibri" panose="020F0502020204030204" pitchFamily="34" charset="0"/>
                <a:cs typeface="Times New Roman" panose="02020603050405020304" pitchFamily="18" charset="0"/>
              </a:rPr>
              <a:t> J. L., S.-W. </a:t>
            </a:r>
            <a:r>
              <a:rPr lang="en-US" dirty="0" err="1">
                <a:effectLst/>
                <a:latin typeface="Calibri" panose="020F0502020204030204" pitchFamily="34" charset="0"/>
                <a:ea typeface="Calibri" panose="020F0502020204030204" pitchFamily="34" charset="0"/>
                <a:cs typeface="Times New Roman" panose="02020603050405020304" pitchFamily="18" charset="0"/>
              </a:rPr>
              <a:t>Breckle</a:t>
            </a:r>
            <a:r>
              <a:rPr lang="en-US" dirty="0">
                <a:effectLst/>
                <a:latin typeface="Calibri" panose="020F0502020204030204" pitchFamily="34" charset="0"/>
                <a:ea typeface="Calibri" panose="020F0502020204030204" pitchFamily="34" charset="0"/>
                <a:cs typeface="Times New Roman" panose="02020603050405020304" pitchFamily="18" charset="0"/>
              </a:rPr>
              <a:t>, H. </a:t>
            </a:r>
            <a:r>
              <a:rPr lang="en-US" dirty="0" err="1">
                <a:effectLst/>
                <a:latin typeface="Calibri" panose="020F0502020204030204" pitchFamily="34" charset="0"/>
                <a:ea typeface="Calibri" panose="020F0502020204030204" pitchFamily="34" charset="0"/>
                <a:cs typeface="Times New Roman" panose="02020603050405020304" pitchFamily="18" charset="0"/>
              </a:rPr>
              <a:t>Graßl</a:t>
            </a:r>
            <a:r>
              <a:rPr lang="en-US" dirty="0">
                <a:effectLst/>
                <a:latin typeface="Calibri" panose="020F0502020204030204" pitchFamily="34" charset="0"/>
                <a:ea typeface="Calibri" panose="020F0502020204030204" pitchFamily="34" charset="0"/>
                <a:cs typeface="Times New Roman" panose="02020603050405020304" pitchFamily="18" charset="0"/>
              </a:rPr>
              <a:t>, et al. (</a:t>
            </a:r>
            <a:r>
              <a:rPr lang="en-US" dirty="0" err="1">
                <a:effectLst/>
                <a:latin typeface="Calibri" panose="020F0502020204030204" pitchFamily="34" charset="0"/>
                <a:ea typeface="Calibri" panose="020F0502020204030204" pitchFamily="34" charset="0"/>
                <a:cs typeface="Times New Roman" panose="02020603050405020304" pitchFamily="18" charset="0"/>
              </a:rPr>
              <a:t>Hrsg</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Warnsignal</a:t>
            </a:r>
            <a:r>
              <a:rPr lang="en-US" dirty="0">
                <a:effectLst/>
                <a:latin typeface="Calibri" panose="020F0502020204030204" pitchFamily="34" charset="0"/>
                <a:ea typeface="Calibri" panose="020F0502020204030204" pitchFamily="34" charset="0"/>
                <a:cs typeface="Times New Roman" panose="02020603050405020304" pitchFamily="18" charset="0"/>
              </a:rPr>
              <a:t> Klima: </a:t>
            </a:r>
            <a:r>
              <a:rPr lang="en-US" dirty="0" err="1">
                <a:effectLst/>
                <a:latin typeface="Calibri" panose="020F0502020204030204" pitchFamily="34" charset="0"/>
                <a:ea typeface="Calibri" panose="020F0502020204030204" pitchFamily="34" charset="0"/>
                <a:cs typeface="Times New Roman" panose="02020603050405020304" pitchFamily="18" charset="0"/>
              </a:rPr>
              <a:t>Hochgebirge</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im</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Wandel</a:t>
            </a:r>
            <a:r>
              <a:rPr lang="en-US" dirty="0">
                <a:effectLst/>
                <a:latin typeface="Calibri" panose="020F0502020204030204" pitchFamily="34" charset="0"/>
                <a:ea typeface="Calibri" panose="020F0502020204030204" pitchFamily="34" charset="0"/>
                <a:cs typeface="Times New Roman" panose="02020603050405020304" pitchFamily="18" charset="0"/>
              </a:rPr>
              <a:t>. S. 205-212. Online: www.warnsignal-klima.de. doi:10.25592/warnsignal-klima.hochgebirge-im-wandel.31.</a:t>
            </a:r>
            <a:endParaRPr lang="de-DE"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err="1">
                <a:effectLst/>
                <a:latin typeface="Calibri" panose="020F0502020204030204" pitchFamily="34" charset="0"/>
                <a:ea typeface="Calibri" panose="020F0502020204030204" pitchFamily="34" charset="0"/>
                <a:cs typeface="Times New Roman" panose="02020603050405020304" pitchFamily="18" charset="0"/>
              </a:rPr>
              <a:t>Kasang</a:t>
            </a:r>
            <a:r>
              <a:rPr lang="en-US" dirty="0">
                <a:effectLst/>
                <a:latin typeface="Calibri" panose="020F0502020204030204" pitchFamily="34" charset="0"/>
                <a:ea typeface="Calibri" panose="020F0502020204030204" pitchFamily="34" charset="0"/>
                <a:cs typeface="Times New Roman" panose="02020603050405020304" pitchFamily="18" charset="0"/>
              </a:rPr>
              <a:t>, D. &amp; J. L. </a:t>
            </a:r>
            <a:r>
              <a:rPr lang="en-US" dirty="0" err="1">
                <a:effectLst/>
                <a:latin typeface="Calibri" panose="020F0502020204030204" pitchFamily="34" charset="0"/>
                <a:ea typeface="Calibri" panose="020F0502020204030204" pitchFamily="34" charset="0"/>
                <a:cs typeface="Times New Roman" panose="02020603050405020304" pitchFamily="18" charset="0"/>
              </a:rPr>
              <a:t>Lozán</a:t>
            </a:r>
            <a:r>
              <a:rPr lang="en-US" dirty="0">
                <a:effectLst/>
                <a:latin typeface="Calibri" panose="020F0502020204030204" pitchFamily="34" charset="0"/>
                <a:ea typeface="Calibri" panose="020F0502020204030204" pitchFamily="34" charset="0"/>
                <a:cs typeface="Times New Roman" panose="02020603050405020304" pitchFamily="18" charset="0"/>
              </a:rPr>
              <a:t> (2020): </a:t>
            </a:r>
            <a:r>
              <a:rPr lang="en-US" dirty="0" err="1">
                <a:effectLst/>
                <a:latin typeface="Calibri" panose="020F0502020204030204" pitchFamily="34" charset="0"/>
                <a:ea typeface="Calibri" panose="020F0502020204030204" pitchFamily="34" charset="0"/>
                <a:cs typeface="Times New Roman" panose="02020603050405020304" pitchFamily="18" charset="0"/>
              </a:rPr>
              <a:t>Gletscher</a:t>
            </a:r>
            <a:r>
              <a:rPr lang="en-US" dirty="0">
                <a:effectLst/>
                <a:latin typeface="Calibri" panose="020F0502020204030204" pitchFamily="34" charset="0"/>
                <a:ea typeface="Calibri" panose="020F0502020204030204" pitchFamily="34" charset="0"/>
                <a:cs typeface="Times New Roman" panose="02020603050405020304" pitchFamily="18" charset="0"/>
              </a:rPr>
              <a:t> und Schnee in </a:t>
            </a:r>
            <a:r>
              <a:rPr lang="en-US" dirty="0" err="1">
                <a:effectLst/>
                <a:latin typeface="Calibri" panose="020F0502020204030204" pitchFamily="34" charset="0"/>
                <a:ea typeface="Calibri" panose="020F0502020204030204" pitchFamily="34" charset="0"/>
                <a:cs typeface="Times New Roman" panose="02020603050405020304" pitchFamily="18" charset="0"/>
              </a:rPr>
              <a:t>Hochgebirgen</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Nordamerikas</a:t>
            </a:r>
            <a:r>
              <a:rPr lang="en-US" dirty="0">
                <a:effectLst/>
                <a:latin typeface="Calibri" panose="020F0502020204030204" pitchFamily="34" charset="0"/>
                <a:ea typeface="Calibri" panose="020F0502020204030204" pitchFamily="34" charset="0"/>
                <a:cs typeface="Times New Roman" panose="02020603050405020304" pitchFamily="18" charset="0"/>
              </a:rPr>
              <a:t>. In: </a:t>
            </a:r>
            <a:r>
              <a:rPr lang="en-US" dirty="0" err="1">
                <a:effectLst/>
                <a:latin typeface="Calibri" panose="020F0502020204030204" pitchFamily="34" charset="0"/>
                <a:ea typeface="Calibri" panose="020F0502020204030204" pitchFamily="34" charset="0"/>
                <a:cs typeface="Times New Roman" panose="02020603050405020304" pitchFamily="18" charset="0"/>
              </a:rPr>
              <a:t>Lozán</a:t>
            </a:r>
            <a:r>
              <a:rPr lang="en-US" dirty="0">
                <a:effectLst/>
                <a:latin typeface="Calibri" panose="020F0502020204030204" pitchFamily="34" charset="0"/>
                <a:ea typeface="Calibri" panose="020F0502020204030204" pitchFamily="34" charset="0"/>
                <a:cs typeface="Times New Roman" panose="02020603050405020304" pitchFamily="18" charset="0"/>
              </a:rPr>
              <a:t> J. L., S.-W. </a:t>
            </a:r>
            <a:r>
              <a:rPr lang="en-US" dirty="0" err="1">
                <a:effectLst/>
                <a:latin typeface="Calibri" panose="020F0502020204030204" pitchFamily="34" charset="0"/>
                <a:ea typeface="Calibri" panose="020F0502020204030204" pitchFamily="34" charset="0"/>
                <a:cs typeface="Times New Roman" panose="02020603050405020304" pitchFamily="18" charset="0"/>
              </a:rPr>
              <a:t>Breckle</a:t>
            </a:r>
            <a:r>
              <a:rPr lang="en-US" dirty="0">
                <a:effectLst/>
                <a:latin typeface="Calibri" panose="020F0502020204030204" pitchFamily="34" charset="0"/>
                <a:ea typeface="Calibri" panose="020F0502020204030204" pitchFamily="34" charset="0"/>
                <a:cs typeface="Times New Roman" panose="02020603050405020304" pitchFamily="18" charset="0"/>
              </a:rPr>
              <a:t>, H. </a:t>
            </a:r>
            <a:r>
              <a:rPr lang="en-US" dirty="0" err="1">
                <a:effectLst/>
                <a:latin typeface="Calibri" panose="020F0502020204030204" pitchFamily="34" charset="0"/>
                <a:ea typeface="Calibri" panose="020F0502020204030204" pitchFamily="34" charset="0"/>
                <a:cs typeface="Times New Roman" panose="02020603050405020304" pitchFamily="18" charset="0"/>
              </a:rPr>
              <a:t>Graßl</a:t>
            </a:r>
            <a:r>
              <a:rPr lang="en-US" dirty="0">
                <a:effectLst/>
                <a:latin typeface="Calibri" panose="020F0502020204030204" pitchFamily="34" charset="0"/>
                <a:ea typeface="Calibri" panose="020F0502020204030204" pitchFamily="34" charset="0"/>
                <a:cs typeface="Times New Roman" panose="02020603050405020304" pitchFamily="18" charset="0"/>
              </a:rPr>
              <a:t> et al. (</a:t>
            </a:r>
            <a:r>
              <a:rPr lang="en-US" dirty="0" err="1">
                <a:effectLst/>
                <a:latin typeface="Calibri" panose="020F0502020204030204" pitchFamily="34" charset="0"/>
                <a:ea typeface="Calibri" panose="020F0502020204030204" pitchFamily="34" charset="0"/>
                <a:cs typeface="Times New Roman" panose="02020603050405020304" pitchFamily="18" charset="0"/>
              </a:rPr>
              <a:t>Hrsg</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Warnsignal</a:t>
            </a:r>
            <a:r>
              <a:rPr lang="en-US" dirty="0">
                <a:effectLst/>
                <a:latin typeface="Calibri" panose="020F0502020204030204" pitchFamily="34" charset="0"/>
                <a:ea typeface="Calibri" panose="020F0502020204030204" pitchFamily="34" charset="0"/>
                <a:cs typeface="Times New Roman" panose="02020603050405020304" pitchFamily="18" charset="0"/>
              </a:rPr>
              <a:t> Klima: </a:t>
            </a:r>
            <a:r>
              <a:rPr lang="en-US" dirty="0" err="1">
                <a:effectLst/>
                <a:latin typeface="Calibri" panose="020F0502020204030204" pitchFamily="34" charset="0"/>
                <a:ea typeface="Calibri" panose="020F0502020204030204" pitchFamily="34" charset="0"/>
                <a:cs typeface="Times New Roman" panose="02020603050405020304" pitchFamily="18" charset="0"/>
              </a:rPr>
              <a:t>Hochgebirge</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im</a:t>
            </a: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err="1">
                <a:effectLst/>
                <a:latin typeface="Calibri" panose="020F0502020204030204" pitchFamily="34" charset="0"/>
                <a:ea typeface="Calibri" panose="020F0502020204030204" pitchFamily="34" charset="0"/>
                <a:cs typeface="Times New Roman" panose="02020603050405020304" pitchFamily="18" charset="0"/>
              </a:rPr>
              <a:t>Wandel</a:t>
            </a:r>
            <a:r>
              <a:rPr lang="en-US" dirty="0">
                <a:effectLst/>
                <a:latin typeface="Calibri" panose="020F0502020204030204" pitchFamily="34" charset="0"/>
                <a:ea typeface="Calibri" panose="020F0502020204030204" pitchFamily="34" charset="0"/>
                <a:cs typeface="Times New Roman" panose="02020603050405020304" pitchFamily="18" charset="0"/>
              </a:rPr>
              <a:t>. S. 152-159. </a:t>
            </a:r>
            <a:r>
              <a:rPr lang="de-DE" dirty="0">
                <a:effectLst/>
                <a:latin typeface="Calibri" panose="020F0502020204030204" pitchFamily="34" charset="0"/>
                <a:ea typeface="Calibri" panose="020F0502020204030204" pitchFamily="34" charset="0"/>
                <a:cs typeface="Times New Roman" panose="02020603050405020304" pitchFamily="18" charset="0"/>
              </a:rPr>
              <a:t>Online: www.warnsi­gnal-klima.de. doi:10.2312/warnsignal-klima.hochgebirge-im-wandel.23.</a:t>
            </a:r>
          </a:p>
        </p:txBody>
      </p:sp>
    </p:spTree>
    <p:extLst>
      <p:ext uri="{BB962C8B-B14F-4D97-AF65-F5344CB8AC3E}">
        <p14:creationId xmlns:p14="http://schemas.microsoft.com/office/powerpoint/2010/main" val="2810233134"/>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1133</Words>
  <Application>Microsoft Office PowerPoint</Application>
  <PresentationFormat>Breitbild</PresentationFormat>
  <Paragraphs>139</Paragraphs>
  <Slides>9</Slides>
  <Notes>8</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9</vt:i4>
      </vt:variant>
    </vt:vector>
  </HeadingPairs>
  <TitlesOfParts>
    <vt:vector size="16" baseType="lpstr">
      <vt:lpstr>Arial</vt:lpstr>
      <vt:lpstr>Calibri</vt:lpstr>
      <vt:lpstr>Calibri Light</vt:lpstr>
      <vt:lpstr>Times New Roman</vt:lpstr>
      <vt:lpstr>Wingdings</vt:lpstr>
      <vt:lpstr>YACgES_-lms 0</vt:lpstr>
      <vt:lpstr>Office</vt:lpstr>
      <vt:lpstr>Kalifornien im Klimawandel - der Verlust der Schneedecke im Sierra Nevada </vt:lpstr>
      <vt:lpstr>Gliederung </vt:lpstr>
      <vt:lpstr>Klimafolgen </vt:lpstr>
      <vt:lpstr>Klimafolgen, Kalifornien </vt:lpstr>
      <vt:lpstr>Sierra Nevada – das Reservoir </vt:lpstr>
      <vt:lpstr>Problematik im Klimawandel </vt:lpstr>
      <vt:lpstr>Folgen für Mensch und Umwelt </vt:lpstr>
      <vt:lpstr>Fazit und Ausblick </vt:lpstr>
      <vt:lpstr>Quellen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Warum wird in Kalifornien auf Schnee gehofft?</dc:title>
  <dc:creator>cosima.schulze@gmail.com</dc:creator>
  <cp:lastModifiedBy>cosima.schulze@gmail.com</cp:lastModifiedBy>
  <cp:revision>5</cp:revision>
  <dcterms:created xsi:type="dcterms:W3CDTF">2022-11-15T22:36:02Z</dcterms:created>
  <dcterms:modified xsi:type="dcterms:W3CDTF">2022-11-16T23:02:36Z</dcterms:modified>
</cp:coreProperties>
</file>

<file path=docProps/thumbnail.jpeg>
</file>